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46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F2F7F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24-May-25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F2F7F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24-May-25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F2F7F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24-May-25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F2F7F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24-May-25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24-May-25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5822315" cy="1577975"/>
          </a:xfrm>
          <a:custGeom>
            <a:avLst/>
            <a:gdLst/>
            <a:ahLst/>
            <a:cxnLst/>
            <a:rect l="l" t="t" r="r" b="b"/>
            <a:pathLst>
              <a:path w="5822315" h="1577975">
                <a:moveTo>
                  <a:pt x="5333571" y="1577553"/>
                </a:moveTo>
                <a:lnTo>
                  <a:pt x="0" y="1577553"/>
                </a:lnTo>
                <a:lnTo>
                  <a:pt x="0" y="0"/>
                </a:lnTo>
                <a:lnTo>
                  <a:pt x="5333571" y="0"/>
                </a:lnTo>
                <a:lnTo>
                  <a:pt x="5822113" y="785153"/>
                </a:lnTo>
                <a:lnTo>
                  <a:pt x="5822113" y="792399"/>
                </a:lnTo>
                <a:lnTo>
                  <a:pt x="5333571" y="157755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5080" y="203822"/>
            <a:ext cx="5295482" cy="10671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F2F7F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24-May-25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hyperlink" Target="https://app.powerbi.com/view?r=eyJrIjoiZjMxNDY3ZjMtZmU1Mi00NzMwLWIzNmUtOTBjYzJiODI4Nzg2IiwidCI6ImI1M2FmNGY3LTE2ZTUtNGJjOC1iNjM5LWZjNTE0YTA0ZDllYiJ9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69220"/>
            <a:ext cx="18288000" cy="6908800"/>
            <a:chOff x="0" y="1669220"/>
            <a:chExt cx="18288000" cy="6908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0655" y="1669220"/>
              <a:ext cx="6909318" cy="69087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600449"/>
              <a:ext cx="18288000" cy="3086735"/>
            </a:xfrm>
            <a:custGeom>
              <a:avLst/>
              <a:gdLst/>
              <a:ahLst/>
              <a:cxnLst/>
              <a:rect l="l" t="t" r="r" b="b"/>
              <a:pathLst>
                <a:path w="18288000" h="3086734">
                  <a:moveTo>
                    <a:pt x="2832341" y="1522920"/>
                  </a:moveTo>
                  <a:lnTo>
                    <a:pt x="2017839" y="0"/>
                  </a:lnTo>
                  <a:lnTo>
                    <a:pt x="0" y="0"/>
                  </a:lnTo>
                  <a:lnTo>
                    <a:pt x="0" y="3045828"/>
                  </a:lnTo>
                  <a:lnTo>
                    <a:pt x="2017839" y="3045828"/>
                  </a:lnTo>
                  <a:lnTo>
                    <a:pt x="2832341" y="1522920"/>
                  </a:lnTo>
                  <a:close/>
                </a:path>
                <a:path w="18288000" h="3086734">
                  <a:moveTo>
                    <a:pt x="18288000" y="0"/>
                  </a:moveTo>
                  <a:lnTo>
                    <a:pt x="8349335" y="0"/>
                  </a:lnTo>
                  <a:lnTo>
                    <a:pt x="7991132" y="0"/>
                  </a:lnTo>
                  <a:lnTo>
                    <a:pt x="7985938" y="0"/>
                  </a:lnTo>
                  <a:lnTo>
                    <a:pt x="7985938" y="9715"/>
                  </a:lnTo>
                  <a:lnTo>
                    <a:pt x="7165861" y="1543050"/>
                  </a:lnTo>
                  <a:lnTo>
                    <a:pt x="7985938" y="3076410"/>
                  </a:lnTo>
                  <a:lnTo>
                    <a:pt x="7985938" y="3086100"/>
                  </a:lnTo>
                  <a:lnTo>
                    <a:pt x="7991119" y="3086100"/>
                  </a:lnTo>
                  <a:lnTo>
                    <a:pt x="8349335" y="3086112"/>
                  </a:lnTo>
                  <a:lnTo>
                    <a:pt x="18288000" y="30861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2A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031106" y="10287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7"/>
                </a:lnTo>
                <a:lnTo>
                  <a:pt x="25941" y="0"/>
                </a:lnTo>
                <a:lnTo>
                  <a:pt x="33870" y="1"/>
                </a:lnTo>
                <a:lnTo>
                  <a:pt x="59799" y="29894"/>
                </a:lnTo>
                <a:lnTo>
                  <a:pt x="59800" y="33859"/>
                </a:lnTo>
                <a:lnTo>
                  <a:pt x="59042" y="37674"/>
                </a:lnTo>
                <a:lnTo>
                  <a:pt x="25936" y="59800"/>
                </a:lnTo>
                <a:lnTo>
                  <a:pt x="22122" y="59042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9416" y="10287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7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7740" y="10287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4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6043" y="10287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44353" y="10287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2663" y="10287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0"/>
                </a:moveTo>
                <a:lnTo>
                  <a:pt x="22133" y="757"/>
                </a:lnTo>
                <a:lnTo>
                  <a:pt x="25948" y="0"/>
                </a:lnTo>
                <a:lnTo>
                  <a:pt x="33877" y="3"/>
                </a:lnTo>
                <a:lnTo>
                  <a:pt x="59800" y="29894"/>
                </a:lnTo>
                <a:lnTo>
                  <a:pt x="59801" y="33860"/>
                </a:lnTo>
                <a:lnTo>
                  <a:pt x="59043" y="37675"/>
                </a:lnTo>
                <a:lnTo>
                  <a:pt x="33866" y="59801"/>
                </a:lnTo>
                <a:lnTo>
                  <a:pt x="25935" y="59801"/>
                </a:lnTo>
                <a:lnTo>
                  <a:pt x="0" y="3386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1106" y="12255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8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30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9416" y="1225616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1" y="33873"/>
                </a:moveTo>
                <a:lnTo>
                  <a:pt x="22126" y="758"/>
                </a:lnTo>
                <a:lnTo>
                  <a:pt x="25941" y="0"/>
                </a:lnTo>
                <a:lnTo>
                  <a:pt x="33869" y="0"/>
                </a:lnTo>
                <a:lnTo>
                  <a:pt x="59800" y="29867"/>
                </a:lnTo>
                <a:lnTo>
                  <a:pt x="59804" y="33833"/>
                </a:lnTo>
                <a:lnTo>
                  <a:pt x="25954" y="59803"/>
                </a:lnTo>
                <a:lnTo>
                  <a:pt x="22138" y="59046"/>
                </a:lnTo>
                <a:lnTo>
                  <a:pt x="761" y="37688"/>
                </a:lnTo>
                <a:lnTo>
                  <a:pt x="1" y="3387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87740" y="12255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16043" y="12255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44352" y="1225616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2" y="33877"/>
                </a:moveTo>
                <a:lnTo>
                  <a:pt x="22120" y="759"/>
                </a:lnTo>
                <a:lnTo>
                  <a:pt x="33863" y="0"/>
                </a:lnTo>
                <a:lnTo>
                  <a:pt x="37675" y="756"/>
                </a:lnTo>
                <a:lnTo>
                  <a:pt x="59801" y="29867"/>
                </a:lnTo>
                <a:lnTo>
                  <a:pt x="59805" y="33833"/>
                </a:lnTo>
                <a:lnTo>
                  <a:pt x="25957" y="59803"/>
                </a:lnTo>
                <a:lnTo>
                  <a:pt x="22142" y="59047"/>
                </a:lnTo>
                <a:lnTo>
                  <a:pt x="763" y="37692"/>
                </a:lnTo>
                <a:lnTo>
                  <a:pt x="2" y="3387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72663" y="12256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70"/>
                </a:moveTo>
                <a:lnTo>
                  <a:pt x="22131" y="757"/>
                </a:lnTo>
                <a:lnTo>
                  <a:pt x="25947" y="0"/>
                </a:lnTo>
                <a:lnTo>
                  <a:pt x="33874" y="2"/>
                </a:lnTo>
                <a:lnTo>
                  <a:pt x="59799" y="29868"/>
                </a:lnTo>
                <a:lnTo>
                  <a:pt x="59804" y="33834"/>
                </a:lnTo>
                <a:lnTo>
                  <a:pt x="25951" y="59803"/>
                </a:lnTo>
                <a:lnTo>
                  <a:pt x="22135" y="59046"/>
                </a:lnTo>
                <a:lnTo>
                  <a:pt x="760" y="37685"/>
                </a:lnTo>
                <a:lnTo>
                  <a:pt x="0" y="3387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1106" y="14224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1" y="0"/>
                </a:lnTo>
                <a:lnTo>
                  <a:pt x="33871" y="1"/>
                </a:lnTo>
                <a:lnTo>
                  <a:pt x="59800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3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59416" y="14224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2" y="0"/>
                </a:lnTo>
                <a:lnTo>
                  <a:pt x="33871" y="0"/>
                </a:lnTo>
                <a:lnTo>
                  <a:pt x="59801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2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87740" y="14224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16043" y="14224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44353" y="14224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72662" y="142243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57"/>
                </a:moveTo>
                <a:lnTo>
                  <a:pt x="22134" y="757"/>
                </a:lnTo>
                <a:lnTo>
                  <a:pt x="25948" y="0"/>
                </a:lnTo>
                <a:lnTo>
                  <a:pt x="33878" y="3"/>
                </a:lnTo>
                <a:lnTo>
                  <a:pt x="59800" y="25937"/>
                </a:lnTo>
                <a:lnTo>
                  <a:pt x="59800" y="29901"/>
                </a:lnTo>
                <a:lnTo>
                  <a:pt x="59800" y="33866"/>
                </a:lnTo>
                <a:lnTo>
                  <a:pt x="33861" y="59801"/>
                </a:lnTo>
                <a:lnTo>
                  <a:pt x="25931" y="59800"/>
                </a:lnTo>
                <a:lnTo>
                  <a:pt x="757" y="37672"/>
                </a:lnTo>
                <a:lnTo>
                  <a:pt x="0" y="3385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8062535" y="4447075"/>
            <a:ext cx="839089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spc="229" dirty="0">
                <a:solidFill>
                  <a:srgbClr val="FFFFFF"/>
                </a:solidFill>
                <a:latin typeface="Trebuchet MS"/>
                <a:cs typeface="Trebuchet MS"/>
              </a:rPr>
              <a:t>Financial</a:t>
            </a:r>
            <a:r>
              <a:rPr sz="5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509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5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270" dirty="0">
                <a:solidFill>
                  <a:srgbClr val="FFFFFF"/>
                </a:solidFill>
                <a:latin typeface="Trebuchet MS"/>
                <a:cs typeface="Trebuchet MS"/>
              </a:rPr>
              <a:t>Analytics</a:t>
            </a:r>
            <a:endParaRPr sz="53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78301" y="5238851"/>
            <a:ext cx="6468110" cy="1231747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400" b="1" spc="60" dirty="0">
                <a:solidFill>
                  <a:srgbClr val="FFFFFF"/>
                </a:solidFill>
                <a:latin typeface="Arial"/>
                <a:cs typeface="Arial"/>
              </a:rPr>
              <a:t>Presentation</a:t>
            </a:r>
            <a:r>
              <a:rPr sz="340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b="1" spc="6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lang="en-US" sz="3400" b="1" spc="60" dirty="0">
                <a:solidFill>
                  <a:srgbClr val="FFFFFF"/>
                </a:solidFill>
                <a:latin typeface="Arial"/>
                <a:cs typeface="Arial"/>
              </a:rPr>
              <a:t>y-</a:t>
            </a: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lang="en-US" sz="3400" b="1" spc="60" dirty="0">
                <a:solidFill>
                  <a:srgbClr val="FFFFFF"/>
                </a:solidFill>
                <a:latin typeface="Arial"/>
                <a:cs typeface="Arial"/>
              </a:rPr>
              <a:t>               Uttam Kumar Mahato</a:t>
            </a:r>
            <a:endParaRPr sz="3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2341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PROBLEM</a:t>
            </a:r>
            <a:r>
              <a:rPr spc="65" dirty="0"/>
              <a:t> </a:t>
            </a:r>
            <a:r>
              <a:rPr dirty="0"/>
              <a:t>STATEMENT</a:t>
            </a:r>
            <a:r>
              <a:rPr spc="65" dirty="0"/>
              <a:t> </a:t>
            </a:r>
            <a:r>
              <a:rPr spc="240" dirty="0"/>
              <a:t>3</a:t>
            </a:r>
          </a:p>
        </p:txBody>
      </p:sp>
      <p:sp>
        <p:nvSpPr>
          <p:cNvPr id="3" name="object 3"/>
          <p:cNvSpPr/>
          <p:nvPr/>
        </p:nvSpPr>
        <p:spPr>
          <a:xfrm>
            <a:off x="16057795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7"/>
                </a:lnTo>
                <a:lnTo>
                  <a:pt x="25941" y="0"/>
                </a:lnTo>
                <a:lnTo>
                  <a:pt x="33870" y="1"/>
                </a:lnTo>
                <a:lnTo>
                  <a:pt x="59799" y="29894"/>
                </a:lnTo>
                <a:lnTo>
                  <a:pt x="59800" y="33859"/>
                </a:lnTo>
                <a:lnTo>
                  <a:pt x="59042" y="37674"/>
                </a:lnTo>
                <a:lnTo>
                  <a:pt x="25936" y="59800"/>
                </a:lnTo>
                <a:lnTo>
                  <a:pt x="22122" y="59042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286105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7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14429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4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42731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71041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99351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0"/>
                </a:moveTo>
                <a:lnTo>
                  <a:pt x="22133" y="757"/>
                </a:lnTo>
                <a:lnTo>
                  <a:pt x="25948" y="0"/>
                </a:lnTo>
                <a:lnTo>
                  <a:pt x="33877" y="3"/>
                </a:lnTo>
                <a:lnTo>
                  <a:pt x="59800" y="29894"/>
                </a:lnTo>
                <a:lnTo>
                  <a:pt x="59801" y="33860"/>
                </a:lnTo>
                <a:lnTo>
                  <a:pt x="59043" y="37675"/>
                </a:lnTo>
                <a:lnTo>
                  <a:pt x="33866" y="59801"/>
                </a:lnTo>
                <a:lnTo>
                  <a:pt x="25935" y="59801"/>
                </a:lnTo>
                <a:lnTo>
                  <a:pt x="0" y="3386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57795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8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30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286105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1" y="33873"/>
                </a:moveTo>
                <a:lnTo>
                  <a:pt x="22126" y="758"/>
                </a:lnTo>
                <a:lnTo>
                  <a:pt x="25941" y="0"/>
                </a:lnTo>
                <a:lnTo>
                  <a:pt x="33869" y="0"/>
                </a:lnTo>
                <a:lnTo>
                  <a:pt x="59800" y="29867"/>
                </a:lnTo>
                <a:lnTo>
                  <a:pt x="59804" y="33833"/>
                </a:lnTo>
                <a:lnTo>
                  <a:pt x="25954" y="59803"/>
                </a:lnTo>
                <a:lnTo>
                  <a:pt x="22138" y="59046"/>
                </a:lnTo>
                <a:lnTo>
                  <a:pt x="761" y="37688"/>
                </a:lnTo>
                <a:lnTo>
                  <a:pt x="1" y="3387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514429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42731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971041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2" y="33877"/>
                </a:moveTo>
                <a:lnTo>
                  <a:pt x="22120" y="759"/>
                </a:lnTo>
                <a:lnTo>
                  <a:pt x="33863" y="0"/>
                </a:lnTo>
                <a:lnTo>
                  <a:pt x="37675" y="756"/>
                </a:lnTo>
                <a:lnTo>
                  <a:pt x="59801" y="29867"/>
                </a:lnTo>
                <a:lnTo>
                  <a:pt x="59805" y="33833"/>
                </a:lnTo>
                <a:lnTo>
                  <a:pt x="25957" y="59803"/>
                </a:lnTo>
                <a:lnTo>
                  <a:pt x="22142" y="59047"/>
                </a:lnTo>
                <a:lnTo>
                  <a:pt x="763" y="37692"/>
                </a:lnTo>
                <a:lnTo>
                  <a:pt x="2" y="3387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199351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70"/>
                </a:moveTo>
                <a:lnTo>
                  <a:pt x="22131" y="757"/>
                </a:lnTo>
                <a:lnTo>
                  <a:pt x="25947" y="0"/>
                </a:lnTo>
                <a:lnTo>
                  <a:pt x="33874" y="2"/>
                </a:lnTo>
                <a:lnTo>
                  <a:pt x="59799" y="29868"/>
                </a:lnTo>
                <a:lnTo>
                  <a:pt x="59804" y="33834"/>
                </a:lnTo>
                <a:lnTo>
                  <a:pt x="25951" y="59803"/>
                </a:lnTo>
                <a:lnTo>
                  <a:pt x="22135" y="59046"/>
                </a:lnTo>
                <a:lnTo>
                  <a:pt x="760" y="37685"/>
                </a:lnTo>
                <a:lnTo>
                  <a:pt x="0" y="3387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57795" y="96520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1" y="0"/>
                </a:lnTo>
                <a:lnTo>
                  <a:pt x="33871" y="1"/>
                </a:lnTo>
                <a:lnTo>
                  <a:pt x="59800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3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286105" y="96520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2" y="0"/>
                </a:lnTo>
                <a:lnTo>
                  <a:pt x="33871" y="0"/>
                </a:lnTo>
                <a:lnTo>
                  <a:pt x="59801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2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514429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42733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971043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199351" y="965203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57"/>
                </a:moveTo>
                <a:lnTo>
                  <a:pt x="22134" y="757"/>
                </a:lnTo>
                <a:lnTo>
                  <a:pt x="25948" y="0"/>
                </a:lnTo>
                <a:lnTo>
                  <a:pt x="33878" y="3"/>
                </a:lnTo>
                <a:lnTo>
                  <a:pt x="59800" y="25937"/>
                </a:lnTo>
                <a:lnTo>
                  <a:pt x="59800" y="29901"/>
                </a:lnTo>
                <a:lnTo>
                  <a:pt x="59800" y="33866"/>
                </a:lnTo>
                <a:lnTo>
                  <a:pt x="33861" y="59801"/>
                </a:lnTo>
                <a:lnTo>
                  <a:pt x="25931" y="59800"/>
                </a:lnTo>
                <a:lnTo>
                  <a:pt x="757" y="37672"/>
                </a:lnTo>
                <a:lnTo>
                  <a:pt x="0" y="3385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300513"/>
            <a:ext cx="5823585" cy="1577975"/>
          </a:xfrm>
          <a:custGeom>
            <a:avLst/>
            <a:gdLst/>
            <a:ahLst/>
            <a:cxnLst/>
            <a:rect l="l" t="t" r="r" b="b"/>
            <a:pathLst>
              <a:path w="5823585" h="1577975">
                <a:moveTo>
                  <a:pt x="5334849" y="1577553"/>
                </a:moveTo>
                <a:lnTo>
                  <a:pt x="0" y="1577553"/>
                </a:lnTo>
                <a:lnTo>
                  <a:pt x="0" y="0"/>
                </a:lnTo>
                <a:lnTo>
                  <a:pt x="5334849" y="0"/>
                </a:lnTo>
                <a:lnTo>
                  <a:pt x="5823392" y="785154"/>
                </a:lnTo>
                <a:lnTo>
                  <a:pt x="5823392" y="792399"/>
                </a:lnTo>
                <a:lnTo>
                  <a:pt x="5334849" y="157755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4724" y="4504335"/>
            <a:ext cx="440055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6935" marR="5080" indent="-864869">
              <a:lnSpc>
                <a:spcPct val="116399"/>
              </a:lnSpc>
              <a:spcBef>
                <a:spcPts val="100"/>
              </a:spcBef>
            </a:pPr>
            <a:r>
              <a:rPr sz="2900" b="1" dirty="0">
                <a:solidFill>
                  <a:srgbClr val="F2F7FD"/>
                </a:solidFill>
                <a:latin typeface="Arial"/>
                <a:cs typeface="Arial"/>
              </a:rPr>
              <a:t>SOLUTION</a:t>
            </a:r>
            <a:r>
              <a:rPr sz="2900" b="1" spc="-170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-30" dirty="0">
                <a:solidFill>
                  <a:srgbClr val="F2F7FD"/>
                </a:solidFill>
                <a:latin typeface="Arial"/>
                <a:cs typeface="Arial"/>
              </a:rPr>
              <a:t>OF</a:t>
            </a:r>
            <a:r>
              <a:rPr sz="2900" b="1" spc="-165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-55" dirty="0">
                <a:solidFill>
                  <a:srgbClr val="F2F7FD"/>
                </a:solidFill>
                <a:latin typeface="Arial"/>
                <a:cs typeface="Arial"/>
              </a:rPr>
              <a:t>PROBLEM </a:t>
            </a:r>
            <a:r>
              <a:rPr sz="2900" b="1" dirty="0">
                <a:solidFill>
                  <a:srgbClr val="F2F7FD"/>
                </a:solidFill>
                <a:latin typeface="Arial"/>
                <a:cs typeface="Arial"/>
              </a:rPr>
              <a:t>STATEMENT</a:t>
            </a:r>
            <a:r>
              <a:rPr sz="2900" b="1" spc="265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229" dirty="0">
                <a:solidFill>
                  <a:srgbClr val="F2F7FD"/>
                </a:solidFill>
                <a:latin typeface="Arial"/>
                <a:cs typeface="Arial"/>
              </a:rPr>
              <a:t>3</a:t>
            </a:r>
            <a:endParaRPr sz="2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98994" y="6188970"/>
            <a:ext cx="6924040" cy="3692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explore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link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between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age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0" dirty="0">
                <a:solidFill>
                  <a:srgbClr val="2A485E"/>
                </a:solidFill>
                <a:latin typeface="Trebuchet MS"/>
                <a:cs typeface="Trebuchet MS"/>
              </a:rPr>
              <a:t>changes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in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credit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80" dirty="0">
                <a:solidFill>
                  <a:srgbClr val="2A485E"/>
                </a:solidFill>
                <a:latin typeface="Trebuchet MS"/>
                <a:cs typeface="Trebuchet MS"/>
              </a:rPr>
              <a:t>limit,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50" dirty="0">
                <a:solidFill>
                  <a:srgbClr val="2A485E"/>
                </a:solidFill>
                <a:latin typeface="Trebuchet MS"/>
                <a:cs typeface="Trebuchet MS"/>
              </a:rPr>
              <a:t>I </a:t>
            </a:r>
            <a:r>
              <a:rPr sz="1900" spc="110" dirty="0">
                <a:solidFill>
                  <a:srgbClr val="2A485E"/>
                </a:solidFill>
                <a:latin typeface="Trebuchet MS"/>
                <a:cs typeface="Trebuchet MS"/>
              </a:rPr>
              <a:t>used</a:t>
            </a:r>
            <a:r>
              <a:rPr sz="1900" spc="-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900" spc="-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b="1" u="sng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line</a:t>
            </a:r>
            <a:r>
              <a:rPr sz="1900" b="1" u="sng" spc="-8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6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chart</a:t>
            </a:r>
            <a:r>
              <a:rPr sz="1900" b="1" spc="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900" spc="-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Power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 BI.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sz="1900">
              <a:latin typeface="Trebuchet MS"/>
              <a:cs typeface="Trebuchet MS"/>
            </a:endParaRPr>
          </a:p>
          <a:p>
            <a:pPr marL="12700" marR="73025">
              <a:lnSpc>
                <a:spcPct val="115100"/>
              </a:lnSpc>
            </a:pP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chart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35" dirty="0">
                <a:solidFill>
                  <a:srgbClr val="2A485E"/>
                </a:solidFill>
                <a:latin typeface="Trebuchet MS"/>
                <a:cs typeface="Trebuchet MS"/>
              </a:rPr>
              <a:t>shows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that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younger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customers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(under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25)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experience</a:t>
            </a:r>
            <a:r>
              <a:rPr sz="1900" spc="1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higher</a:t>
            </a:r>
            <a:r>
              <a:rPr sz="1900" b="1" spc="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average</a:t>
            </a:r>
            <a:r>
              <a:rPr sz="1900" b="1" spc="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changes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,</a:t>
            </a:r>
            <a:r>
              <a:rPr sz="1900" spc="1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while</a:t>
            </a:r>
            <a:r>
              <a:rPr sz="1900" spc="1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0" dirty="0">
                <a:solidFill>
                  <a:srgbClr val="2A485E"/>
                </a:solidFill>
                <a:latin typeface="Trebuchet MS"/>
                <a:cs typeface="Trebuchet MS"/>
              </a:rPr>
              <a:t>changes</a:t>
            </a:r>
            <a:r>
              <a:rPr sz="1900" spc="1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decline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steadily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with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age,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becoming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more</a:t>
            </a:r>
            <a:r>
              <a:rPr sz="1900" b="1" spc="1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stable</a:t>
            </a:r>
            <a:r>
              <a:rPr sz="1900" b="1" spc="1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65" dirty="0">
                <a:solidFill>
                  <a:srgbClr val="2A485E"/>
                </a:solidFill>
                <a:latin typeface="Arial"/>
                <a:cs typeface="Arial"/>
              </a:rPr>
              <a:t>after</a:t>
            </a:r>
            <a:r>
              <a:rPr sz="1900" b="1" spc="1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125" dirty="0">
                <a:solidFill>
                  <a:srgbClr val="2A485E"/>
                </a:solidFill>
                <a:latin typeface="Arial"/>
                <a:cs typeface="Arial"/>
              </a:rPr>
              <a:t>30.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900">
              <a:latin typeface="Arial"/>
              <a:cs typeface="Arial"/>
            </a:endParaRPr>
          </a:p>
          <a:p>
            <a:pPr marL="12700" marR="230504">
              <a:lnSpc>
                <a:spcPct val="115100"/>
              </a:lnSpc>
            </a:pP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This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30" dirty="0">
                <a:solidFill>
                  <a:srgbClr val="2A485E"/>
                </a:solidFill>
                <a:latin typeface="Trebuchet MS"/>
                <a:cs typeface="Trebuchet MS"/>
              </a:rPr>
              <a:t>suggests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that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younger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users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face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more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credit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adjustments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due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evolving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financial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behavior,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while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older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customers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have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more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stable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credit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profiles,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guiding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age- 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specific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credit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strategies.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37968" y="5013123"/>
            <a:ext cx="10114915" cy="2115820"/>
            <a:chOff x="637968" y="5013123"/>
            <a:chExt cx="10114915" cy="2115820"/>
          </a:xfrm>
        </p:grpSpPr>
        <p:sp>
          <p:nvSpPr>
            <p:cNvPr id="25" name="object 25"/>
            <p:cNvSpPr/>
            <p:nvPr/>
          </p:nvSpPr>
          <p:spPr>
            <a:xfrm>
              <a:off x="657018" y="5292555"/>
              <a:ext cx="9766935" cy="1817370"/>
            </a:xfrm>
            <a:custGeom>
              <a:avLst/>
              <a:gdLst/>
              <a:ahLst/>
              <a:cxnLst/>
              <a:rect l="l" t="t" r="r" b="b"/>
              <a:pathLst>
                <a:path w="9766935" h="1817370">
                  <a:moveTo>
                    <a:pt x="1865941" y="1605930"/>
                  </a:moveTo>
                  <a:lnTo>
                    <a:pt x="1865941" y="1711396"/>
                  </a:lnTo>
                  <a:lnTo>
                    <a:pt x="1857913" y="1751756"/>
                  </a:lnTo>
                  <a:lnTo>
                    <a:pt x="1835050" y="1785972"/>
                  </a:lnTo>
                  <a:lnTo>
                    <a:pt x="1800835" y="1808834"/>
                  </a:lnTo>
                  <a:lnTo>
                    <a:pt x="1760474" y="1816862"/>
                  </a:lnTo>
                  <a:lnTo>
                    <a:pt x="228599" y="1816862"/>
                  </a:lnTo>
                  <a:lnTo>
                    <a:pt x="182529" y="1812218"/>
                  </a:lnTo>
                  <a:lnTo>
                    <a:pt x="139618" y="1798898"/>
                  </a:lnTo>
                  <a:lnTo>
                    <a:pt x="100787" y="1777821"/>
                  </a:lnTo>
                  <a:lnTo>
                    <a:pt x="66955" y="1749907"/>
                  </a:lnTo>
                  <a:lnTo>
                    <a:pt x="39041" y="1716075"/>
                  </a:lnTo>
                  <a:lnTo>
                    <a:pt x="17964" y="1677244"/>
                  </a:lnTo>
                  <a:lnTo>
                    <a:pt x="4644" y="1634333"/>
                  </a:lnTo>
                  <a:lnTo>
                    <a:pt x="0" y="1588262"/>
                  </a:lnTo>
                  <a:lnTo>
                    <a:pt x="0" y="958349"/>
                  </a:lnTo>
                  <a:lnTo>
                    <a:pt x="4644" y="912278"/>
                  </a:lnTo>
                  <a:lnTo>
                    <a:pt x="17964" y="869367"/>
                  </a:lnTo>
                  <a:lnTo>
                    <a:pt x="39041" y="830536"/>
                  </a:lnTo>
                  <a:lnTo>
                    <a:pt x="66955" y="796704"/>
                  </a:lnTo>
                  <a:lnTo>
                    <a:pt x="100787" y="768790"/>
                  </a:lnTo>
                  <a:lnTo>
                    <a:pt x="139618" y="747713"/>
                  </a:lnTo>
                  <a:lnTo>
                    <a:pt x="182529" y="734393"/>
                  </a:lnTo>
                  <a:lnTo>
                    <a:pt x="228599" y="729749"/>
                  </a:lnTo>
                  <a:lnTo>
                    <a:pt x="7203718" y="729749"/>
                  </a:lnTo>
                  <a:lnTo>
                    <a:pt x="7249789" y="725104"/>
                  </a:lnTo>
                  <a:lnTo>
                    <a:pt x="7292699" y="711784"/>
                  </a:lnTo>
                  <a:lnTo>
                    <a:pt x="7331530" y="690707"/>
                  </a:lnTo>
                  <a:lnTo>
                    <a:pt x="7365362" y="662793"/>
                  </a:lnTo>
                  <a:lnTo>
                    <a:pt x="7393277" y="628961"/>
                  </a:lnTo>
                  <a:lnTo>
                    <a:pt x="7414353" y="590130"/>
                  </a:lnTo>
                  <a:lnTo>
                    <a:pt x="7427674" y="547219"/>
                  </a:lnTo>
                  <a:lnTo>
                    <a:pt x="7432318" y="501149"/>
                  </a:lnTo>
                  <a:lnTo>
                    <a:pt x="7432318" y="228599"/>
                  </a:lnTo>
                  <a:lnTo>
                    <a:pt x="7436962" y="182529"/>
                  </a:lnTo>
                  <a:lnTo>
                    <a:pt x="7450282" y="139618"/>
                  </a:lnTo>
                  <a:lnTo>
                    <a:pt x="7471359" y="100787"/>
                  </a:lnTo>
                  <a:lnTo>
                    <a:pt x="7499273" y="66955"/>
                  </a:lnTo>
                  <a:lnTo>
                    <a:pt x="7533106" y="39041"/>
                  </a:lnTo>
                  <a:lnTo>
                    <a:pt x="7571937" y="17964"/>
                  </a:lnTo>
                  <a:lnTo>
                    <a:pt x="7614847" y="4644"/>
                  </a:lnTo>
                  <a:lnTo>
                    <a:pt x="7660918" y="0"/>
                  </a:lnTo>
                  <a:lnTo>
                    <a:pt x="9766733" y="0"/>
                  </a:lnTo>
                </a:path>
              </a:pathLst>
            </a:custGeom>
            <a:ln w="38099">
              <a:solidFill>
                <a:srgbClr val="2A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263487" y="5013123"/>
              <a:ext cx="489584" cy="559435"/>
            </a:xfrm>
            <a:custGeom>
              <a:avLst/>
              <a:gdLst/>
              <a:ahLst/>
              <a:cxnLst/>
              <a:rect l="l" t="t" r="r" b="b"/>
              <a:pathLst>
                <a:path w="489584" h="559435">
                  <a:moveTo>
                    <a:pt x="0" y="558930"/>
                  </a:moveTo>
                  <a:lnTo>
                    <a:pt x="0" y="0"/>
                  </a:lnTo>
                  <a:lnTo>
                    <a:pt x="489064" y="279465"/>
                  </a:lnTo>
                  <a:lnTo>
                    <a:pt x="0" y="558930"/>
                  </a:lnTo>
                  <a:close/>
                </a:path>
              </a:pathLst>
            </a:custGeom>
            <a:solidFill>
              <a:srgbClr val="29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3514455" y="739457"/>
            <a:ext cx="398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060" algn="l"/>
                <a:tab pos="3968750" algn="l"/>
              </a:tabLst>
            </a:pP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FINANCIAL</a:t>
            </a:r>
            <a:r>
              <a:rPr sz="2400" b="1" u="heavy" spc="-9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ANALYTICS</a:t>
            </a: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6000" y="1627566"/>
            <a:ext cx="7147559" cy="2359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Investigate</a:t>
            </a:r>
            <a:r>
              <a:rPr sz="1900" spc="1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relationship</a:t>
            </a:r>
            <a:r>
              <a:rPr sz="1900" b="1" spc="7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55" dirty="0">
                <a:solidFill>
                  <a:srgbClr val="2A485E"/>
                </a:solidFill>
                <a:latin typeface="Arial"/>
                <a:cs typeface="Arial"/>
              </a:rPr>
              <a:t>between</a:t>
            </a:r>
            <a:r>
              <a:rPr sz="1900" b="1" spc="7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age</a:t>
            </a:r>
            <a:r>
              <a:rPr sz="1900" b="1" spc="7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and</a:t>
            </a:r>
            <a:r>
              <a:rPr sz="1900" b="1" spc="7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changes</a:t>
            </a:r>
            <a:r>
              <a:rPr sz="1900" b="1" spc="7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-25" dirty="0">
                <a:solidFill>
                  <a:srgbClr val="2A485E"/>
                </a:solidFill>
                <a:latin typeface="Arial"/>
                <a:cs typeface="Arial"/>
              </a:rPr>
              <a:t>in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credit</a:t>
            </a: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limit.</a:t>
            </a:r>
            <a:r>
              <a:rPr sz="1900" b="1" spc="10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Analyse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how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variations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customer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age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correlate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with adjustments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their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credit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limits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understand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if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how </a:t>
            </a:r>
            <a:r>
              <a:rPr sz="1900" spc="114" dirty="0">
                <a:solidFill>
                  <a:srgbClr val="2A485E"/>
                </a:solidFill>
                <a:latin typeface="Trebuchet MS"/>
                <a:cs typeface="Trebuchet MS"/>
              </a:rPr>
              <a:t>age-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related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factors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influence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credit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55" dirty="0">
                <a:solidFill>
                  <a:srgbClr val="2A485E"/>
                </a:solidFill>
                <a:latin typeface="Trebuchet MS"/>
                <a:cs typeface="Trebuchet MS"/>
              </a:rPr>
              <a:t>limit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changes.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This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insight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can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help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tailoring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credit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products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strategies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0" dirty="0">
                <a:solidFill>
                  <a:srgbClr val="2A485E"/>
                </a:solidFill>
                <a:latin typeface="Trebuchet MS"/>
                <a:cs typeface="Trebuchet MS"/>
              </a:rPr>
              <a:t>based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on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different</a:t>
            </a:r>
            <a:r>
              <a:rPr sz="1900" spc="-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age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demographics.</a:t>
            </a:r>
            <a:r>
              <a:rPr sz="1900" spc="-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4" dirty="0">
                <a:solidFill>
                  <a:srgbClr val="2A485E"/>
                </a:solidFill>
                <a:latin typeface="Trebuchet MS"/>
                <a:cs typeface="Trebuchet MS"/>
              </a:rPr>
              <a:t>How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is</a:t>
            </a:r>
            <a:r>
              <a:rPr sz="1900" spc="-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payment</a:t>
            </a:r>
            <a:r>
              <a:rPr sz="1900" spc="-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behaviour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of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people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different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for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different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credit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mix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categories?</a:t>
            </a:r>
            <a:endParaRPr sz="1900">
              <a:latin typeface="Trebuchet MS"/>
              <a:cs typeface="Trebuchet M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1BE65A6-07E1-306A-72F2-DEC866063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363" y="3371852"/>
            <a:ext cx="6541534" cy="37321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2341" rIns="0" bIns="0" rtlCol="0">
            <a:spAutoFit/>
          </a:bodyPr>
          <a:lstStyle/>
          <a:p>
            <a:pPr marL="196215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PROBLEM</a:t>
            </a:r>
            <a:r>
              <a:rPr spc="65" dirty="0"/>
              <a:t> </a:t>
            </a:r>
            <a:r>
              <a:rPr dirty="0"/>
              <a:t>STATEMENT</a:t>
            </a:r>
            <a:r>
              <a:rPr spc="65" dirty="0"/>
              <a:t> </a:t>
            </a:r>
            <a:r>
              <a:rPr spc="285" dirty="0"/>
              <a:t>4</a:t>
            </a:r>
          </a:p>
        </p:txBody>
      </p:sp>
      <p:sp>
        <p:nvSpPr>
          <p:cNvPr id="3" name="object 3"/>
          <p:cNvSpPr/>
          <p:nvPr/>
        </p:nvSpPr>
        <p:spPr>
          <a:xfrm>
            <a:off x="16057795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7"/>
                </a:lnTo>
                <a:lnTo>
                  <a:pt x="25941" y="0"/>
                </a:lnTo>
                <a:lnTo>
                  <a:pt x="33870" y="1"/>
                </a:lnTo>
                <a:lnTo>
                  <a:pt x="59799" y="29894"/>
                </a:lnTo>
                <a:lnTo>
                  <a:pt x="59800" y="33859"/>
                </a:lnTo>
                <a:lnTo>
                  <a:pt x="59042" y="37674"/>
                </a:lnTo>
                <a:lnTo>
                  <a:pt x="25936" y="59800"/>
                </a:lnTo>
                <a:lnTo>
                  <a:pt x="22122" y="59042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286105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7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14429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4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42731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71041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99351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0"/>
                </a:moveTo>
                <a:lnTo>
                  <a:pt x="22133" y="757"/>
                </a:lnTo>
                <a:lnTo>
                  <a:pt x="25948" y="0"/>
                </a:lnTo>
                <a:lnTo>
                  <a:pt x="33877" y="3"/>
                </a:lnTo>
                <a:lnTo>
                  <a:pt x="59800" y="29894"/>
                </a:lnTo>
                <a:lnTo>
                  <a:pt x="59801" y="33860"/>
                </a:lnTo>
                <a:lnTo>
                  <a:pt x="59043" y="37675"/>
                </a:lnTo>
                <a:lnTo>
                  <a:pt x="33866" y="59801"/>
                </a:lnTo>
                <a:lnTo>
                  <a:pt x="25935" y="59801"/>
                </a:lnTo>
                <a:lnTo>
                  <a:pt x="0" y="3386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57795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8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30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286105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1" y="33873"/>
                </a:moveTo>
                <a:lnTo>
                  <a:pt x="22126" y="758"/>
                </a:lnTo>
                <a:lnTo>
                  <a:pt x="25941" y="0"/>
                </a:lnTo>
                <a:lnTo>
                  <a:pt x="33869" y="0"/>
                </a:lnTo>
                <a:lnTo>
                  <a:pt x="59800" y="29867"/>
                </a:lnTo>
                <a:lnTo>
                  <a:pt x="59804" y="33833"/>
                </a:lnTo>
                <a:lnTo>
                  <a:pt x="25954" y="59803"/>
                </a:lnTo>
                <a:lnTo>
                  <a:pt x="22138" y="59046"/>
                </a:lnTo>
                <a:lnTo>
                  <a:pt x="761" y="37688"/>
                </a:lnTo>
                <a:lnTo>
                  <a:pt x="1" y="3387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514429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42731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971041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2" y="33877"/>
                </a:moveTo>
                <a:lnTo>
                  <a:pt x="22120" y="759"/>
                </a:lnTo>
                <a:lnTo>
                  <a:pt x="33863" y="0"/>
                </a:lnTo>
                <a:lnTo>
                  <a:pt x="37675" y="756"/>
                </a:lnTo>
                <a:lnTo>
                  <a:pt x="59801" y="29867"/>
                </a:lnTo>
                <a:lnTo>
                  <a:pt x="59805" y="33833"/>
                </a:lnTo>
                <a:lnTo>
                  <a:pt x="25957" y="59803"/>
                </a:lnTo>
                <a:lnTo>
                  <a:pt x="22142" y="59047"/>
                </a:lnTo>
                <a:lnTo>
                  <a:pt x="763" y="37692"/>
                </a:lnTo>
                <a:lnTo>
                  <a:pt x="2" y="3387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199351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70"/>
                </a:moveTo>
                <a:lnTo>
                  <a:pt x="22131" y="757"/>
                </a:lnTo>
                <a:lnTo>
                  <a:pt x="25947" y="0"/>
                </a:lnTo>
                <a:lnTo>
                  <a:pt x="33874" y="2"/>
                </a:lnTo>
                <a:lnTo>
                  <a:pt x="59799" y="29868"/>
                </a:lnTo>
                <a:lnTo>
                  <a:pt x="59804" y="33834"/>
                </a:lnTo>
                <a:lnTo>
                  <a:pt x="25951" y="59803"/>
                </a:lnTo>
                <a:lnTo>
                  <a:pt x="22135" y="59046"/>
                </a:lnTo>
                <a:lnTo>
                  <a:pt x="760" y="37685"/>
                </a:lnTo>
                <a:lnTo>
                  <a:pt x="0" y="3387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57795" y="96520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1" y="0"/>
                </a:lnTo>
                <a:lnTo>
                  <a:pt x="33871" y="1"/>
                </a:lnTo>
                <a:lnTo>
                  <a:pt x="59800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3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286105" y="96520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2" y="0"/>
                </a:lnTo>
                <a:lnTo>
                  <a:pt x="33871" y="0"/>
                </a:lnTo>
                <a:lnTo>
                  <a:pt x="59801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2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514429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42733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971043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199351" y="965203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57"/>
                </a:moveTo>
                <a:lnTo>
                  <a:pt x="22134" y="757"/>
                </a:lnTo>
                <a:lnTo>
                  <a:pt x="25948" y="0"/>
                </a:lnTo>
                <a:lnTo>
                  <a:pt x="33878" y="3"/>
                </a:lnTo>
                <a:lnTo>
                  <a:pt x="59800" y="25937"/>
                </a:lnTo>
                <a:lnTo>
                  <a:pt x="59800" y="29901"/>
                </a:lnTo>
                <a:lnTo>
                  <a:pt x="59800" y="33866"/>
                </a:lnTo>
                <a:lnTo>
                  <a:pt x="33861" y="59801"/>
                </a:lnTo>
                <a:lnTo>
                  <a:pt x="25931" y="59800"/>
                </a:lnTo>
                <a:lnTo>
                  <a:pt x="757" y="37672"/>
                </a:lnTo>
                <a:lnTo>
                  <a:pt x="0" y="3385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675228"/>
            <a:ext cx="5823585" cy="1577975"/>
          </a:xfrm>
          <a:custGeom>
            <a:avLst/>
            <a:gdLst/>
            <a:ahLst/>
            <a:cxnLst/>
            <a:rect l="l" t="t" r="r" b="b"/>
            <a:pathLst>
              <a:path w="5823585" h="1577975">
                <a:moveTo>
                  <a:pt x="5334849" y="1577553"/>
                </a:moveTo>
                <a:lnTo>
                  <a:pt x="0" y="1577553"/>
                </a:lnTo>
                <a:lnTo>
                  <a:pt x="0" y="0"/>
                </a:lnTo>
                <a:lnTo>
                  <a:pt x="5334849" y="0"/>
                </a:lnTo>
                <a:lnTo>
                  <a:pt x="5823392" y="785154"/>
                </a:lnTo>
                <a:lnTo>
                  <a:pt x="5823392" y="792399"/>
                </a:lnTo>
                <a:lnTo>
                  <a:pt x="5334849" y="157755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4724" y="4879051"/>
            <a:ext cx="440055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3760" marR="5080" indent="-861694">
              <a:lnSpc>
                <a:spcPct val="116399"/>
              </a:lnSpc>
              <a:spcBef>
                <a:spcPts val="100"/>
              </a:spcBef>
            </a:pPr>
            <a:r>
              <a:rPr sz="2900" b="1" dirty="0">
                <a:solidFill>
                  <a:srgbClr val="F2F7FD"/>
                </a:solidFill>
                <a:latin typeface="Arial"/>
                <a:cs typeface="Arial"/>
              </a:rPr>
              <a:t>SOLUTION</a:t>
            </a:r>
            <a:r>
              <a:rPr sz="2900" b="1" spc="-170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-30" dirty="0">
                <a:solidFill>
                  <a:srgbClr val="F2F7FD"/>
                </a:solidFill>
                <a:latin typeface="Arial"/>
                <a:cs typeface="Arial"/>
              </a:rPr>
              <a:t>OF</a:t>
            </a:r>
            <a:r>
              <a:rPr sz="2900" b="1" spc="-165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-55" dirty="0">
                <a:solidFill>
                  <a:srgbClr val="F2F7FD"/>
                </a:solidFill>
                <a:latin typeface="Arial"/>
                <a:cs typeface="Arial"/>
              </a:rPr>
              <a:t>PROBLEM </a:t>
            </a:r>
            <a:r>
              <a:rPr sz="2900" b="1" dirty="0">
                <a:solidFill>
                  <a:srgbClr val="F2F7FD"/>
                </a:solidFill>
                <a:latin typeface="Arial"/>
                <a:cs typeface="Arial"/>
              </a:rPr>
              <a:t>STATEMENT</a:t>
            </a:r>
            <a:r>
              <a:rPr sz="2900" b="1" spc="265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285" dirty="0">
                <a:solidFill>
                  <a:srgbClr val="F2F7FD"/>
                </a:solidFill>
                <a:latin typeface="Arial"/>
                <a:cs typeface="Arial"/>
              </a:rPr>
              <a:t>4</a:t>
            </a:r>
            <a:endParaRPr sz="2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6000" y="6893907"/>
            <a:ext cx="6755765" cy="1692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95"/>
              </a:spcBef>
            </a:pP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visualize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20" dirty="0">
                <a:solidFill>
                  <a:srgbClr val="2A485E"/>
                </a:solidFill>
                <a:latin typeface="Trebuchet MS"/>
                <a:cs typeface="Trebuchet MS"/>
              </a:rPr>
              <a:t>age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demographics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of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customer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base,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50" dirty="0">
                <a:solidFill>
                  <a:srgbClr val="2A485E"/>
                </a:solidFill>
                <a:latin typeface="Trebuchet MS"/>
                <a:cs typeface="Trebuchet MS"/>
              </a:rPr>
              <a:t>I </a:t>
            </a:r>
            <a:r>
              <a:rPr sz="1900" spc="120" dirty="0">
                <a:solidFill>
                  <a:srgbClr val="2A485E"/>
                </a:solidFill>
                <a:latin typeface="Trebuchet MS"/>
                <a:cs typeface="Trebuchet MS"/>
              </a:rPr>
              <a:t>used</a:t>
            </a:r>
            <a:r>
              <a:rPr sz="1900" spc="-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900" spc="-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b="1" u="sng" spc="5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bar</a:t>
            </a:r>
            <a:r>
              <a:rPr sz="1900" b="1" u="sng" spc="-8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75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chart</a:t>
            </a:r>
            <a:r>
              <a:rPr sz="1900" b="1" spc="1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spc="145" dirty="0">
                <a:solidFill>
                  <a:srgbClr val="2A485E"/>
                </a:solidFill>
                <a:latin typeface="Trebuchet MS"/>
                <a:cs typeface="Trebuchet MS"/>
              </a:rPr>
              <a:t>as</a:t>
            </a:r>
            <a:r>
              <a:rPr sz="1900" spc="-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900" spc="-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count</a:t>
            </a:r>
            <a:r>
              <a:rPr sz="1900" spc="-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plot.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sz="1900">
              <a:latin typeface="Trebuchet MS"/>
              <a:cs typeface="Trebuchet MS"/>
            </a:endParaRPr>
          </a:p>
          <a:p>
            <a:pPr marL="12700" marR="95250">
              <a:lnSpc>
                <a:spcPct val="115100"/>
              </a:lnSpc>
            </a:pPr>
            <a:r>
              <a:rPr sz="1900" spc="95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plot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45" dirty="0">
                <a:solidFill>
                  <a:srgbClr val="2A485E"/>
                </a:solidFill>
                <a:latin typeface="Trebuchet MS"/>
                <a:cs typeface="Trebuchet MS"/>
              </a:rPr>
              <a:t>shows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wide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20" dirty="0">
                <a:solidFill>
                  <a:srgbClr val="2A485E"/>
                </a:solidFill>
                <a:latin typeface="Trebuchet MS"/>
                <a:cs typeface="Trebuchet MS"/>
              </a:rPr>
              <a:t>age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spread,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with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noticeable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spikes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around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45" dirty="0">
                <a:solidFill>
                  <a:srgbClr val="2A485E"/>
                </a:solidFill>
                <a:latin typeface="Trebuchet MS"/>
                <a:cs typeface="Trebuchet MS"/>
              </a:rPr>
              <a:t>ages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22,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34,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44.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76068" y="5608160"/>
            <a:ext cx="10076815" cy="2264410"/>
            <a:chOff x="676068" y="5608160"/>
            <a:chExt cx="10076815" cy="2264410"/>
          </a:xfrm>
        </p:grpSpPr>
        <p:sp>
          <p:nvSpPr>
            <p:cNvPr id="25" name="object 25"/>
            <p:cNvSpPr/>
            <p:nvPr/>
          </p:nvSpPr>
          <p:spPr>
            <a:xfrm>
              <a:off x="695118" y="5906642"/>
              <a:ext cx="9766935" cy="1946910"/>
            </a:xfrm>
            <a:custGeom>
              <a:avLst/>
              <a:gdLst/>
              <a:ahLst/>
              <a:cxnLst/>
              <a:rect l="l" t="t" r="r" b="b"/>
              <a:pathLst>
                <a:path w="9766935" h="1946909">
                  <a:moveTo>
                    <a:pt x="1865941" y="1784411"/>
                  </a:moveTo>
                  <a:lnTo>
                    <a:pt x="1865941" y="1865539"/>
                  </a:lnTo>
                  <a:lnTo>
                    <a:pt x="1842179" y="1922905"/>
                  </a:lnTo>
                  <a:lnTo>
                    <a:pt x="1784813" y="1946667"/>
                  </a:lnTo>
                  <a:lnTo>
                    <a:pt x="228599" y="1946667"/>
                  </a:lnTo>
                  <a:lnTo>
                    <a:pt x="182529" y="1942022"/>
                  </a:lnTo>
                  <a:lnTo>
                    <a:pt x="139618" y="1928702"/>
                  </a:lnTo>
                  <a:lnTo>
                    <a:pt x="100787" y="1907625"/>
                  </a:lnTo>
                  <a:lnTo>
                    <a:pt x="66955" y="1879711"/>
                  </a:lnTo>
                  <a:lnTo>
                    <a:pt x="39041" y="1845879"/>
                  </a:lnTo>
                  <a:lnTo>
                    <a:pt x="17964" y="1807048"/>
                  </a:lnTo>
                  <a:lnTo>
                    <a:pt x="4644" y="1764138"/>
                  </a:lnTo>
                  <a:lnTo>
                    <a:pt x="0" y="1718067"/>
                  </a:lnTo>
                  <a:lnTo>
                    <a:pt x="0" y="958349"/>
                  </a:lnTo>
                  <a:lnTo>
                    <a:pt x="4644" y="912278"/>
                  </a:lnTo>
                  <a:lnTo>
                    <a:pt x="17964" y="869367"/>
                  </a:lnTo>
                  <a:lnTo>
                    <a:pt x="39041" y="830536"/>
                  </a:lnTo>
                  <a:lnTo>
                    <a:pt x="66955" y="796704"/>
                  </a:lnTo>
                  <a:lnTo>
                    <a:pt x="100787" y="768790"/>
                  </a:lnTo>
                  <a:lnTo>
                    <a:pt x="139618" y="747713"/>
                  </a:lnTo>
                  <a:lnTo>
                    <a:pt x="182529" y="734393"/>
                  </a:lnTo>
                  <a:lnTo>
                    <a:pt x="228599" y="729749"/>
                  </a:lnTo>
                  <a:lnTo>
                    <a:pt x="7203718" y="729749"/>
                  </a:lnTo>
                  <a:lnTo>
                    <a:pt x="7249789" y="725104"/>
                  </a:lnTo>
                  <a:lnTo>
                    <a:pt x="7292699" y="711784"/>
                  </a:lnTo>
                  <a:lnTo>
                    <a:pt x="7331530" y="690707"/>
                  </a:lnTo>
                  <a:lnTo>
                    <a:pt x="7365362" y="662793"/>
                  </a:lnTo>
                  <a:lnTo>
                    <a:pt x="7393277" y="628961"/>
                  </a:lnTo>
                  <a:lnTo>
                    <a:pt x="7414353" y="590130"/>
                  </a:lnTo>
                  <a:lnTo>
                    <a:pt x="7427674" y="547219"/>
                  </a:lnTo>
                  <a:lnTo>
                    <a:pt x="7432318" y="501149"/>
                  </a:lnTo>
                  <a:lnTo>
                    <a:pt x="7432318" y="228599"/>
                  </a:lnTo>
                  <a:lnTo>
                    <a:pt x="7436962" y="182529"/>
                  </a:lnTo>
                  <a:lnTo>
                    <a:pt x="7450282" y="139618"/>
                  </a:lnTo>
                  <a:lnTo>
                    <a:pt x="7471359" y="100787"/>
                  </a:lnTo>
                  <a:lnTo>
                    <a:pt x="7499273" y="66955"/>
                  </a:lnTo>
                  <a:lnTo>
                    <a:pt x="7533106" y="39041"/>
                  </a:lnTo>
                  <a:lnTo>
                    <a:pt x="7571937" y="17964"/>
                  </a:lnTo>
                  <a:lnTo>
                    <a:pt x="7614847" y="4644"/>
                  </a:lnTo>
                  <a:lnTo>
                    <a:pt x="7660918" y="0"/>
                  </a:lnTo>
                  <a:lnTo>
                    <a:pt x="9766733" y="0"/>
                  </a:lnTo>
                </a:path>
              </a:pathLst>
            </a:custGeom>
            <a:ln w="38099">
              <a:solidFill>
                <a:srgbClr val="2A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263487" y="5608160"/>
              <a:ext cx="489584" cy="559435"/>
            </a:xfrm>
            <a:custGeom>
              <a:avLst/>
              <a:gdLst/>
              <a:ahLst/>
              <a:cxnLst/>
              <a:rect l="l" t="t" r="r" b="b"/>
              <a:pathLst>
                <a:path w="489584" h="559435">
                  <a:moveTo>
                    <a:pt x="0" y="558930"/>
                  </a:moveTo>
                  <a:lnTo>
                    <a:pt x="0" y="0"/>
                  </a:lnTo>
                  <a:lnTo>
                    <a:pt x="489064" y="279465"/>
                  </a:lnTo>
                  <a:lnTo>
                    <a:pt x="0" y="558930"/>
                  </a:lnTo>
                  <a:close/>
                </a:path>
              </a:pathLst>
            </a:custGeom>
            <a:solidFill>
              <a:srgbClr val="29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3514455" y="739457"/>
            <a:ext cx="398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060" algn="l"/>
                <a:tab pos="3968750" algn="l"/>
              </a:tabLst>
            </a:pP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FINANCIAL</a:t>
            </a:r>
            <a:r>
              <a:rPr sz="2400" b="1" u="heavy" spc="-9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ANALYTICS</a:t>
            </a: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6000" y="1887175"/>
            <a:ext cx="7339965" cy="169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Generate</a:t>
            </a:r>
            <a:r>
              <a:rPr sz="1900" spc="1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</a:t>
            </a:r>
            <a:r>
              <a:rPr sz="1900" b="1" spc="4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distribution</a:t>
            </a:r>
            <a:r>
              <a:rPr sz="1900" b="1" spc="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plot</a:t>
            </a:r>
            <a:r>
              <a:rPr sz="1900" b="1" spc="4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to</a:t>
            </a:r>
            <a:r>
              <a:rPr sz="1900" b="1" spc="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visualise</a:t>
            </a:r>
            <a:r>
              <a:rPr sz="1900" b="1" spc="4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65" dirty="0">
                <a:solidFill>
                  <a:srgbClr val="2A485E"/>
                </a:solidFill>
                <a:latin typeface="Arial"/>
                <a:cs typeface="Arial"/>
              </a:rPr>
              <a:t>the</a:t>
            </a:r>
            <a:r>
              <a:rPr sz="1900" b="1" spc="4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age</a:t>
            </a:r>
            <a:r>
              <a:rPr sz="1900" b="1" spc="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demographics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of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customer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base.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This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plot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should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illustrate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frequency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distribution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of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various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30" dirty="0">
                <a:solidFill>
                  <a:srgbClr val="2A485E"/>
                </a:solidFill>
                <a:latin typeface="Trebuchet MS"/>
                <a:cs typeface="Trebuchet MS"/>
              </a:rPr>
              <a:t>ages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provide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insights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into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age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profile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of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population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served,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aiding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targeted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marketing</a:t>
            </a:r>
            <a:r>
              <a:rPr sz="1900" spc="5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service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strategies.</a:t>
            </a:r>
            <a:endParaRPr sz="1900">
              <a:latin typeface="Trebuchet MS"/>
              <a:cs typeface="Trebuchet M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367E7AD-AEE7-7C92-3654-794DC432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682" y="4052906"/>
            <a:ext cx="655320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2341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PROBLEM</a:t>
            </a:r>
            <a:r>
              <a:rPr spc="65" dirty="0"/>
              <a:t> </a:t>
            </a:r>
            <a:r>
              <a:rPr dirty="0"/>
              <a:t>STATEMENT</a:t>
            </a:r>
            <a:r>
              <a:rPr spc="65" dirty="0"/>
              <a:t> </a:t>
            </a:r>
            <a:r>
              <a:rPr spc="190" dirty="0"/>
              <a:t>5</a:t>
            </a:r>
          </a:p>
        </p:txBody>
      </p:sp>
      <p:sp>
        <p:nvSpPr>
          <p:cNvPr id="4" name="object 4"/>
          <p:cNvSpPr/>
          <p:nvPr/>
        </p:nvSpPr>
        <p:spPr>
          <a:xfrm>
            <a:off x="16057792" y="9258337"/>
            <a:ext cx="1201420" cy="454025"/>
          </a:xfrm>
          <a:custGeom>
            <a:avLst/>
            <a:gdLst/>
            <a:ahLst/>
            <a:cxnLst/>
            <a:rect l="l" t="t" r="r" b="b"/>
            <a:pathLst>
              <a:path w="1201419" h="454025">
                <a:moveTo>
                  <a:pt x="59791" y="419646"/>
                </a:moveTo>
                <a:lnTo>
                  <a:pt x="33870" y="393712"/>
                </a:lnTo>
                <a:lnTo>
                  <a:pt x="25933" y="393712"/>
                </a:lnTo>
                <a:lnTo>
                  <a:pt x="0" y="419646"/>
                </a:lnTo>
                <a:lnTo>
                  <a:pt x="0" y="427570"/>
                </a:lnTo>
                <a:lnTo>
                  <a:pt x="25933" y="453504"/>
                </a:lnTo>
                <a:lnTo>
                  <a:pt x="33858" y="453504"/>
                </a:lnTo>
                <a:lnTo>
                  <a:pt x="59791" y="427570"/>
                </a:lnTo>
                <a:lnTo>
                  <a:pt x="59791" y="423608"/>
                </a:lnTo>
                <a:lnTo>
                  <a:pt x="59791" y="419646"/>
                </a:lnTo>
                <a:close/>
              </a:path>
              <a:path w="1201419" h="454025">
                <a:moveTo>
                  <a:pt x="59804" y="230720"/>
                </a:moveTo>
                <a:lnTo>
                  <a:pt x="59791" y="226745"/>
                </a:lnTo>
                <a:lnTo>
                  <a:pt x="59791" y="222783"/>
                </a:lnTo>
                <a:lnTo>
                  <a:pt x="59042" y="218973"/>
                </a:lnTo>
                <a:lnTo>
                  <a:pt x="33870" y="196862"/>
                </a:lnTo>
                <a:lnTo>
                  <a:pt x="25933" y="196862"/>
                </a:lnTo>
                <a:lnTo>
                  <a:pt x="0" y="222796"/>
                </a:lnTo>
                <a:lnTo>
                  <a:pt x="0" y="230720"/>
                </a:lnTo>
                <a:lnTo>
                  <a:pt x="25933" y="256654"/>
                </a:lnTo>
                <a:lnTo>
                  <a:pt x="33870" y="256654"/>
                </a:lnTo>
                <a:lnTo>
                  <a:pt x="59042" y="234530"/>
                </a:lnTo>
                <a:lnTo>
                  <a:pt x="59804" y="230720"/>
                </a:lnTo>
                <a:close/>
              </a:path>
              <a:path w="1201419" h="454025">
                <a:moveTo>
                  <a:pt x="59804" y="33858"/>
                </a:moveTo>
                <a:lnTo>
                  <a:pt x="59791" y="29895"/>
                </a:lnTo>
                <a:lnTo>
                  <a:pt x="59791" y="25933"/>
                </a:lnTo>
                <a:lnTo>
                  <a:pt x="59042" y="22123"/>
                </a:lnTo>
                <a:lnTo>
                  <a:pt x="33870" y="0"/>
                </a:lnTo>
                <a:lnTo>
                  <a:pt x="25933" y="0"/>
                </a:lnTo>
                <a:lnTo>
                  <a:pt x="0" y="25933"/>
                </a:lnTo>
                <a:lnTo>
                  <a:pt x="0" y="33858"/>
                </a:lnTo>
                <a:lnTo>
                  <a:pt x="25933" y="59804"/>
                </a:lnTo>
                <a:lnTo>
                  <a:pt x="33870" y="59804"/>
                </a:lnTo>
                <a:lnTo>
                  <a:pt x="59042" y="37668"/>
                </a:lnTo>
                <a:lnTo>
                  <a:pt x="59804" y="33858"/>
                </a:lnTo>
                <a:close/>
              </a:path>
              <a:path w="1201419" h="454025">
                <a:moveTo>
                  <a:pt x="288112" y="419646"/>
                </a:moveTo>
                <a:lnTo>
                  <a:pt x="262178" y="393712"/>
                </a:lnTo>
                <a:lnTo>
                  <a:pt x="254254" y="393712"/>
                </a:lnTo>
                <a:lnTo>
                  <a:pt x="228307" y="419633"/>
                </a:lnTo>
                <a:lnTo>
                  <a:pt x="228307" y="427570"/>
                </a:lnTo>
                <a:lnTo>
                  <a:pt x="254241" y="453504"/>
                </a:lnTo>
                <a:lnTo>
                  <a:pt x="262166" y="453504"/>
                </a:lnTo>
                <a:lnTo>
                  <a:pt x="288112" y="427570"/>
                </a:lnTo>
                <a:lnTo>
                  <a:pt x="288112" y="423608"/>
                </a:lnTo>
                <a:lnTo>
                  <a:pt x="288112" y="419646"/>
                </a:lnTo>
                <a:close/>
              </a:path>
              <a:path w="1201419" h="454025">
                <a:moveTo>
                  <a:pt x="288112" y="226745"/>
                </a:moveTo>
                <a:lnTo>
                  <a:pt x="262178" y="196888"/>
                </a:lnTo>
                <a:lnTo>
                  <a:pt x="254254" y="196888"/>
                </a:lnTo>
                <a:lnTo>
                  <a:pt x="228307" y="222821"/>
                </a:lnTo>
                <a:lnTo>
                  <a:pt x="228307" y="230759"/>
                </a:lnTo>
                <a:lnTo>
                  <a:pt x="254266" y="256692"/>
                </a:lnTo>
                <a:lnTo>
                  <a:pt x="262191" y="256679"/>
                </a:lnTo>
                <a:lnTo>
                  <a:pt x="288112" y="230720"/>
                </a:lnTo>
                <a:lnTo>
                  <a:pt x="288112" y="226745"/>
                </a:lnTo>
                <a:close/>
              </a:path>
              <a:path w="1201419" h="454025">
                <a:moveTo>
                  <a:pt x="288112" y="25933"/>
                </a:moveTo>
                <a:lnTo>
                  <a:pt x="262178" y="0"/>
                </a:lnTo>
                <a:lnTo>
                  <a:pt x="254254" y="0"/>
                </a:lnTo>
                <a:lnTo>
                  <a:pt x="228307" y="25933"/>
                </a:lnTo>
                <a:lnTo>
                  <a:pt x="228307" y="33858"/>
                </a:lnTo>
                <a:lnTo>
                  <a:pt x="254241" y="59804"/>
                </a:lnTo>
                <a:lnTo>
                  <a:pt x="262178" y="59804"/>
                </a:lnTo>
                <a:lnTo>
                  <a:pt x="288112" y="33858"/>
                </a:lnTo>
                <a:lnTo>
                  <a:pt x="288112" y="29895"/>
                </a:lnTo>
                <a:lnTo>
                  <a:pt x="288112" y="25933"/>
                </a:lnTo>
                <a:close/>
              </a:path>
              <a:path w="1201419" h="454025">
                <a:moveTo>
                  <a:pt x="516432" y="419646"/>
                </a:moveTo>
                <a:lnTo>
                  <a:pt x="490499" y="393712"/>
                </a:lnTo>
                <a:lnTo>
                  <a:pt x="482561" y="393712"/>
                </a:lnTo>
                <a:lnTo>
                  <a:pt x="456628" y="419646"/>
                </a:lnTo>
                <a:lnTo>
                  <a:pt x="456628" y="427570"/>
                </a:lnTo>
                <a:lnTo>
                  <a:pt x="482561" y="453504"/>
                </a:lnTo>
                <a:lnTo>
                  <a:pt x="490499" y="453504"/>
                </a:lnTo>
                <a:lnTo>
                  <a:pt x="516432" y="427570"/>
                </a:lnTo>
                <a:lnTo>
                  <a:pt x="516432" y="423608"/>
                </a:lnTo>
                <a:lnTo>
                  <a:pt x="516432" y="419646"/>
                </a:lnTo>
                <a:close/>
              </a:path>
              <a:path w="1201419" h="454025">
                <a:moveTo>
                  <a:pt x="516432" y="222783"/>
                </a:moveTo>
                <a:lnTo>
                  <a:pt x="490499" y="196862"/>
                </a:lnTo>
                <a:lnTo>
                  <a:pt x="482561" y="196862"/>
                </a:lnTo>
                <a:lnTo>
                  <a:pt x="456628" y="222796"/>
                </a:lnTo>
                <a:lnTo>
                  <a:pt x="456628" y="230720"/>
                </a:lnTo>
                <a:lnTo>
                  <a:pt x="482574" y="256654"/>
                </a:lnTo>
                <a:lnTo>
                  <a:pt x="490499" y="256654"/>
                </a:lnTo>
                <a:lnTo>
                  <a:pt x="516432" y="230720"/>
                </a:lnTo>
                <a:lnTo>
                  <a:pt x="516432" y="226745"/>
                </a:lnTo>
                <a:lnTo>
                  <a:pt x="516432" y="222783"/>
                </a:lnTo>
                <a:close/>
              </a:path>
              <a:path w="1201419" h="454025">
                <a:moveTo>
                  <a:pt x="516432" y="25933"/>
                </a:moveTo>
                <a:lnTo>
                  <a:pt x="490499" y="0"/>
                </a:lnTo>
                <a:lnTo>
                  <a:pt x="482561" y="0"/>
                </a:lnTo>
                <a:lnTo>
                  <a:pt x="456628" y="25933"/>
                </a:lnTo>
                <a:lnTo>
                  <a:pt x="456628" y="33870"/>
                </a:lnTo>
                <a:lnTo>
                  <a:pt x="482574" y="59804"/>
                </a:lnTo>
                <a:lnTo>
                  <a:pt x="490499" y="59804"/>
                </a:lnTo>
                <a:lnTo>
                  <a:pt x="516432" y="33858"/>
                </a:lnTo>
                <a:lnTo>
                  <a:pt x="516432" y="29895"/>
                </a:lnTo>
                <a:lnTo>
                  <a:pt x="516432" y="25933"/>
                </a:lnTo>
                <a:close/>
              </a:path>
              <a:path w="1201419" h="454025">
                <a:moveTo>
                  <a:pt x="744740" y="419646"/>
                </a:moveTo>
                <a:lnTo>
                  <a:pt x="718794" y="393712"/>
                </a:lnTo>
                <a:lnTo>
                  <a:pt x="710869" y="393712"/>
                </a:lnTo>
                <a:lnTo>
                  <a:pt x="684936" y="419646"/>
                </a:lnTo>
                <a:lnTo>
                  <a:pt x="684936" y="427570"/>
                </a:lnTo>
                <a:lnTo>
                  <a:pt x="710869" y="453504"/>
                </a:lnTo>
                <a:lnTo>
                  <a:pt x="718794" y="453504"/>
                </a:lnTo>
                <a:lnTo>
                  <a:pt x="744740" y="427570"/>
                </a:lnTo>
                <a:lnTo>
                  <a:pt x="744740" y="423608"/>
                </a:lnTo>
                <a:lnTo>
                  <a:pt x="744740" y="419646"/>
                </a:lnTo>
                <a:close/>
              </a:path>
              <a:path w="1201419" h="454025">
                <a:moveTo>
                  <a:pt x="744740" y="222783"/>
                </a:moveTo>
                <a:lnTo>
                  <a:pt x="718794" y="196862"/>
                </a:lnTo>
                <a:lnTo>
                  <a:pt x="710869" y="196862"/>
                </a:lnTo>
                <a:lnTo>
                  <a:pt x="684936" y="222796"/>
                </a:lnTo>
                <a:lnTo>
                  <a:pt x="684936" y="230720"/>
                </a:lnTo>
                <a:lnTo>
                  <a:pt x="710869" y="256654"/>
                </a:lnTo>
                <a:lnTo>
                  <a:pt x="718807" y="256654"/>
                </a:lnTo>
                <a:lnTo>
                  <a:pt x="744740" y="230720"/>
                </a:lnTo>
                <a:lnTo>
                  <a:pt x="744740" y="226745"/>
                </a:lnTo>
                <a:lnTo>
                  <a:pt x="744740" y="222783"/>
                </a:lnTo>
                <a:close/>
              </a:path>
              <a:path w="1201419" h="454025">
                <a:moveTo>
                  <a:pt x="744740" y="29895"/>
                </a:moveTo>
                <a:lnTo>
                  <a:pt x="718794" y="0"/>
                </a:lnTo>
                <a:lnTo>
                  <a:pt x="710869" y="0"/>
                </a:lnTo>
                <a:lnTo>
                  <a:pt x="684936" y="25933"/>
                </a:lnTo>
                <a:lnTo>
                  <a:pt x="684936" y="33870"/>
                </a:lnTo>
                <a:lnTo>
                  <a:pt x="710869" y="59804"/>
                </a:lnTo>
                <a:lnTo>
                  <a:pt x="718807" y="59804"/>
                </a:lnTo>
                <a:lnTo>
                  <a:pt x="744740" y="33858"/>
                </a:lnTo>
                <a:lnTo>
                  <a:pt x="744740" y="29895"/>
                </a:lnTo>
                <a:close/>
              </a:path>
              <a:path w="1201419" h="454025">
                <a:moveTo>
                  <a:pt x="973048" y="419646"/>
                </a:moveTo>
                <a:lnTo>
                  <a:pt x="947115" y="393712"/>
                </a:lnTo>
                <a:lnTo>
                  <a:pt x="939177" y="393712"/>
                </a:lnTo>
                <a:lnTo>
                  <a:pt x="913244" y="419646"/>
                </a:lnTo>
                <a:lnTo>
                  <a:pt x="913244" y="427570"/>
                </a:lnTo>
                <a:lnTo>
                  <a:pt x="939177" y="453504"/>
                </a:lnTo>
                <a:lnTo>
                  <a:pt x="947115" y="453504"/>
                </a:lnTo>
                <a:lnTo>
                  <a:pt x="973048" y="427570"/>
                </a:lnTo>
                <a:lnTo>
                  <a:pt x="973048" y="423608"/>
                </a:lnTo>
                <a:lnTo>
                  <a:pt x="973048" y="419646"/>
                </a:lnTo>
                <a:close/>
              </a:path>
              <a:path w="1201419" h="454025">
                <a:moveTo>
                  <a:pt x="973048" y="226745"/>
                </a:moveTo>
                <a:lnTo>
                  <a:pt x="947102" y="196888"/>
                </a:lnTo>
                <a:lnTo>
                  <a:pt x="939177" y="196888"/>
                </a:lnTo>
                <a:lnTo>
                  <a:pt x="913244" y="222834"/>
                </a:lnTo>
                <a:lnTo>
                  <a:pt x="913244" y="230759"/>
                </a:lnTo>
                <a:lnTo>
                  <a:pt x="939203" y="256692"/>
                </a:lnTo>
                <a:lnTo>
                  <a:pt x="947127" y="256679"/>
                </a:lnTo>
                <a:lnTo>
                  <a:pt x="973048" y="230720"/>
                </a:lnTo>
                <a:lnTo>
                  <a:pt x="973048" y="226745"/>
                </a:lnTo>
                <a:close/>
              </a:path>
              <a:path w="1201419" h="454025">
                <a:moveTo>
                  <a:pt x="973048" y="25933"/>
                </a:moveTo>
                <a:lnTo>
                  <a:pt x="947115" y="0"/>
                </a:lnTo>
                <a:lnTo>
                  <a:pt x="939177" y="0"/>
                </a:lnTo>
                <a:lnTo>
                  <a:pt x="913244" y="25933"/>
                </a:lnTo>
                <a:lnTo>
                  <a:pt x="913244" y="33870"/>
                </a:lnTo>
                <a:lnTo>
                  <a:pt x="939177" y="59804"/>
                </a:lnTo>
                <a:lnTo>
                  <a:pt x="947115" y="59804"/>
                </a:lnTo>
                <a:lnTo>
                  <a:pt x="973048" y="33858"/>
                </a:lnTo>
                <a:lnTo>
                  <a:pt x="973048" y="29895"/>
                </a:lnTo>
                <a:lnTo>
                  <a:pt x="973048" y="25933"/>
                </a:lnTo>
                <a:close/>
              </a:path>
              <a:path w="1201419" h="454025">
                <a:moveTo>
                  <a:pt x="1201356" y="419646"/>
                </a:moveTo>
                <a:lnTo>
                  <a:pt x="1175435" y="393712"/>
                </a:lnTo>
                <a:lnTo>
                  <a:pt x="1167498" y="393712"/>
                </a:lnTo>
                <a:lnTo>
                  <a:pt x="1141552" y="419633"/>
                </a:lnTo>
                <a:lnTo>
                  <a:pt x="1141552" y="427570"/>
                </a:lnTo>
                <a:lnTo>
                  <a:pt x="1167485" y="453504"/>
                </a:lnTo>
                <a:lnTo>
                  <a:pt x="1175410" y="453504"/>
                </a:lnTo>
                <a:lnTo>
                  <a:pt x="1201356" y="427570"/>
                </a:lnTo>
                <a:lnTo>
                  <a:pt x="1201356" y="423608"/>
                </a:lnTo>
                <a:lnTo>
                  <a:pt x="1201356" y="419646"/>
                </a:lnTo>
                <a:close/>
              </a:path>
              <a:path w="1201419" h="454025">
                <a:moveTo>
                  <a:pt x="1201356" y="222796"/>
                </a:moveTo>
                <a:lnTo>
                  <a:pt x="1175423" y="196888"/>
                </a:lnTo>
                <a:lnTo>
                  <a:pt x="1167498" y="196888"/>
                </a:lnTo>
                <a:lnTo>
                  <a:pt x="1141552" y="222821"/>
                </a:lnTo>
                <a:lnTo>
                  <a:pt x="1141552" y="230759"/>
                </a:lnTo>
                <a:lnTo>
                  <a:pt x="1167511" y="256692"/>
                </a:lnTo>
                <a:lnTo>
                  <a:pt x="1175435" y="256679"/>
                </a:lnTo>
                <a:lnTo>
                  <a:pt x="1201356" y="230720"/>
                </a:lnTo>
                <a:lnTo>
                  <a:pt x="1201356" y="226745"/>
                </a:lnTo>
                <a:lnTo>
                  <a:pt x="1201356" y="222796"/>
                </a:lnTo>
                <a:close/>
              </a:path>
              <a:path w="1201419" h="454025">
                <a:moveTo>
                  <a:pt x="1201356" y="25933"/>
                </a:moveTo>
                <a:lnTo>
                  <a:pt x="1175435" y="0"/>
                </a:lnTo>
                <a:lnTo>
                  <a:pt x="1167498" y="0"/>
                </a:lnTo>
                <a:lnTo>
                  <a:pt x="1141552" y="25933"/>
                </a:lnTo>
                <a:lnTo>
                  <a:pt x="1141552" y="33858"/>
                </a:lnTo>
                <a:lnTo>
                  <a:pt x="1167485" y="59804"/>
                </a:lnTo>
                <a:lnTo>
                  <a:pt x="1175423" y="59804"/>
                </a:lnTo>
                <a:lnTo>
                  <a:pt x="1201356" y="33858"/>
                </a:lnTo>
                <a:lnTo>
                  <a:pt x="1201356" y="29895"/>
                </a:lnTo>
                <a:lnTo>
                  <a:pt x="1201356" y="2593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354723"/>
            <a:ext cx="5823585" cy="1577975"/>
          </a:xfrm>
          <a:custGeom>
            <a:avLst/>
            <a:gdLst/>
            <a:ahLst/>
            <a:cxnLst/>
            <a:rect l="l" t="t" r="r" b="b"/>
            <a:pathLst>
              <a:path w="5823585" h="1577975">
                <a:moveTo>
                  <a:pt x="5334849" y="1577553"/>
                </a:moveTo>
                <a:lnTo>
                  <a:pt x="0" y="1577553"/>
                </a:lnTo>
                <a:lnTo>
                  <a:pt x="0" y="0"/>
                </a:lnTo>
                <a:lnTo>
                  <a:pt x="5334849" y="0"/>
                </a:lnTo>
                <a:lnTo>
                  <a:pt x="5823392" y="785154"/>
                </a:lnTo>
                <a:lnTo>
                  <a:pt x="5823392" y="792399"/>
                </a:lnTo>
                <a:lnTo>
                  <a:pt x="5334849" y="157755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4724" y="4558545"/>
            <a:ext cx="440055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0110" marR="5080" indent="-868044">
              <a:lnSpc>
                <a:spcPct val="116399"/>
              </a:lnSpc>
              <a:spcBef>
                <a:spcPts val="100"/>
              </a:spcBef>
            </a:pPr>
            <a:r>
              <a:rPr sz="2900" b="1" dirty="0">
                <a:solidFill>
                  <a:srgbClr val="F2F7FD"/>
                </a:solidFill>
                <a:latin typeface="Arial"/>
                <a:cs typeface="Arial"/>
              </a:rPr>
              <a:t>SOLUTION</a:t>
            </a:r>
            <a:r>
              <a:rPr sz="2900" b="1" spc="-170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-30" dirty="0">
                <a:solidFill>
                  <a:srgbClr val="F2F7FD"/>
                </a:solidFill>
                <a:latin typeface="Arial"/>
                <a:cs typeface="Arial"/>
              </a:rPr>
              <a:t>OF</a:t>
            </a:r>
            <a:r>
              <a:rPr sz="2900" b="1" spc="-165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-55" dirty="0">
                <a:solidFill>
                  <a:srgbClr val="F2F7FD"/>
                </a:solidFill>
                <a:latin typeface="Arial"/>
                <a:cs typeface="Arial"/>
              </a:rPr>
              <a:t>PROBLEM </a:t>
            </a:r>
            <a:r>
              <a:rPr sz="2900" b="1" dirty="0">
                <a:solidFill>
                  <a:srgbClr val="F2F7FD"/>
                </a:solidFill>
                <a:latin typeface="Arial"/>
                <a:cs typeface="Arial"/>
              </a:rPr>
              <a:t>STATEMENT</a:t>
            </a:r>
            <a:r>
              <a:rPr sz="2900" b="1" spc="265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180" dirty="0">
                <a:solidFill>
                  <a:srgbClr val="F2F7FD"/>
                </a:solidFill>
                <a:latin typeface="Arial"/>
                <a:cs typeface="Arial"/>
              </a:rPr>
              <a:t>5</a:t>
            </a:r>
            <a:endParaRPr sz="2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93591" y="7336896"/>
            <a:ext cx="1090930" cy="19050"/>
          </a:xfrm>
          <a:custGeom>
            <a:avLst/>
            <a:gdLst/>
            <a:ahLst/>
            <a:cxnLst/>
            <a:rect l="l" t="t" r="r" b="b"/>
            <a:pathLst>
              <a:path w="1090929" h="19050">
                <a:moveTo>
                  <a:pt x="1090314" y="19049"/>
                </a:moveTo>
                <a:lnTo>
                  <a:pt x="0" y="19049"/>
                </a:lnTo>
                <a:lnTo>
                  <a:pt x="0" y="0"/>
                </a:lnTo>
                <a:lnTo>
                  <a:pt x="1090314" y="0"/>
                </a:lnTo>
                <a:lnTo>
                  <a:pt x="1090314" y="19049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626" y="8870421"/>
            <a:ext cx="76200" cy="761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626" y="9537171"/>
            <a:ext cx="76200" cy="761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06426" y="6019900"/>
            <a:ext cx="9617075" cy="402590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analyze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how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credit </a:t>
            </a: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scores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vary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across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different </a:t>
            </a: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age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groups,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I first created 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endParaRPr sz="19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lang="en-IN" sz="1900" b="1" dirty="0">
                <a:solidFill>
                  <a:srgbClr val="2A485E"/>
                </a:solidFill>
                <a:latin typeface="Arial"/>
                <a:cs typeface="Arial"/>
              </a:rPr>
              <a:t>c</a:t>
            </a:r>
            <a:r>
              <a:rPr lang="en-US" sz="1900" b="1" dirty="0" err="1">
                <a:solidFill>
                  <a:srgbClr val="2A485E"/>
                </a:solidFill>
                <a:latin typeface="Arial"/>
                <a:cs typeface="Arial"/>
              </a:rPr>
              <a:t>ustom</a:t>
            </a:r>
            <a:r>
              <a:rPr lang="en-US" sz="1900" b="1" dirty="0">
                <a:solidFill>
                  <a:srgbClr val="2A485E"/>
                </a:solidFill>
                <a:latin typeface="Arial"/>
                <a:cs typeface="Arial"/>
              </a:rPr>
              <a:t> column on the basis of age</a:t>
            </a:r>
            <a:r>
              <a:rPr sz="1900" b="1" spc="11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create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above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bins.</a:t>
            </a:r>
            <a:endParaRPr sz="19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1900" dirty="0">
              <a:latin typeface="Trebuchet MS"/>
              <a:cs typeface="Trebuchet MS"/>
            </a:endParaRPr>
          </a:p>
          <a:p>
            <a:pPr marL="12700" marR="5080">
              <a:lnSpc>
                <a:spcPct val="115100"/>
              </a:lnSpc>
              <a:spcBef>
                <a:spcPts val="5"/>
              </a:spcBef>
            </a:pP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Then,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0" dirty="0">
                <a:solidFill>
                  <a:srgbClr val="2A485E"/>
                </a:solidFill>
                <a:latin typeface="Trebuchet MS"/>
                <a:cs typeface="Trebuchet MS"/>
              </a:rPr>
              <a:t>used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bar</a:t>
            </a:r>
            <a:r>
              <a:rPr sz="1900" b="1" spc="-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60" dirty="0">
                <a:solidFill>
                  <a:srgbClr val="2A485E"/>
                </a:solidFill>
                <a:latin typeface="Arial"/>
                <a:cs typeface="Arial"/>
              </a:rPr>
              <a:t>chart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with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small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multiples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by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Credit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Score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categories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4" dirty="0">
                <a:solidFill>
                  <a:srgbClr val="2A485E"/>
                </a:solidFill>
                <a:latin typeface="Trebuchet MS"/>
                <a:cs typeface="Trebuchet MS"/>
              </a:rPr>
              <a:t>show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the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count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of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people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each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age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group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for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each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credit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score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type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(Above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2A485E"/>
                </a:solidFill>
                <a:latin typeface="Trebuchet MS"/>
                <a:cs typeface="Trebuchet MS"/>
              </a:rPr>
              <a:t>Standard,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Good,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Standard,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20" dirty="0">
                <a:solidFill>
                  <a:srgbClr val="2A485E"/>
                </a:solidFill>
                <a:latin typeface="Trebuchet MS"/>
                <a:cs typeface="Trebuchet MS"/>
              </a:rPr>
              <a:t>Bad).</a:t>
            </a:r>
            <a:endParaRPr sz="1900" dirty="0">
              <a:latin typeface="Trebuchet MS"/>
              <a:cs typeface="Trebuchet MS"/>
            </a:endParaRPr>
          </a:p>
          <a:p>
            <a:pPr marL="12700" marR="396240">
              <a:lnSpc>
                <a:spcPct val="115100"/>
              </a:lnSpc>
            </a:pP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This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visual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helps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compare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how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credit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score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distribution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shifts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with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age,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revealing that:</a:t>
            </a:r>
            <a:endParaRPr sz="1900" dirty="0">
              <a:latin typeface="Trebuchet MS"/>
              <a:cs typeface="Trebuchet MS"/>
            </a:endParaRPr>
          </a:p>
          <a:p>
            <a:pPr marL="422275" marR="255904">
              <a:lnSpc>
                <a:spcPct val="115100"/>
              </a:lnSpc>
            </a:pP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Teens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Old2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4" dirty="0">
                <a:solidFill>
                  <a:srgbClr val="2A485E"/>
                </a:solidFill>
                <a:latin typeface="Trebuchet MS"/>
                <a:cs typeface="Trebuchet MS"/>
              </a:rPr>
              <a:t>show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lower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counts,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while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Old1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Old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Adult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dominate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most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categories.</a:t>
            </a:r>
            <a:endParaRPr sz="1900" dirty="0">
              <a:latin typeface="Trebuchet MS"/>
              <a:cs typeface="Trebuchet MS"/>
            </a:endParaRPr>
          </a:p>
          <a:p>
            <a:pPr marL="422275" marR="640080">
              <a:lnSpc>
                <a:spcPct val="115100"/>
              </a:lnSpc>
            </a:pP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Bad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scores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are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noticeably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higher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5" dirty="0">
                <a:solidFill>
                  <a:srgbClr val="2A485E"/>
                </a:solidFill>
                <a:latin typeface="Trebuchet MS"/>
                <a:cs typeface="Trebuchet MS"/>
              </a:rPr>
              <a:t>among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Teens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Old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Adults,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highlighting </a:t>
            </a:r>
            <a:r>
              <a:rPr sz="1900" spc="95" dirty="0">
                <a:solidFill>
                  <a:srgbClr val="2A485E"/>
                </a:solidFill>
                <a:latin typeface="Trebuchet MS"/>
                <a:cs typeface="Trebuchet MS"/>
              </a:rPr>
              <a:t>segments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with potential </a:t>
            </a:r>
            <a:r>
              <a:rPr sz="1900" spc="-20" dirty="0">
                <a:solidFill>
                  <a:srgbClr val="2A485E"/>
                </a:solidFill>
                <a:latin typeface="Trebuchet MS"/>
                <a:cs typeface="Trebuchet MS"/>
              </a:rPr>
              <a:t>risk.</a:t>
            </a:r>
            <a:endParaRPr sz="1900" dirty="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22337" y="6835713"/>
            <a:ext cx="8409305" cy="1011555"/>
            <a:chOff x="2822337" y="6835713"/>
            <a:chExt cx="8409305" cy="1011555"/>
          </a:xfrm>
        </p:grpSpPr>
        <p:sp>
          <p:nvSpPr>
            <p:cNvPr id="13" name="object 13"/>
            <p:cNvSpPr/>
            <p:nvPr/>
          </p:nvSpPr>
          <p:spPr>
            <a:xfrm>
              <a:off x="2841387" y="6854763"/>
              <a:ext cx="7901305" cy="713105"/>
            </a:xfrm>
            <a:custGeom>
              <a:avLst/>
              <a:gdLst/>
              <a:ahLst/>
              <a:cxnLst/>
              <a:rect l="l" t="t" r="r" b="b"/>
              <a:pathLst>
                <a:path w="7901305" h="713104">
                  <a:moveTo>
                    <a:pt x="0" y="296754"/>
                  </a:moveTo>
                  <a:lnTo>
                    <a:pt x="0" y="148377"/>
                  </a:lnTo>
                  <a:lnTo>
                    <a:pt x="7564" y="101478"/>
                  </a:lnTo>
                  <a:lnTo>
                    <a:pt x="28628" y="60747"/>
                  </a:lnTo>
                  <a:lnTo>
                    <a:pt x="60747" y="28628"/>
                  </a:lnTo>
                  <a:lnTo>
                    <a:pt x="101478" y="7564"/>
                  </a:lnTo>
                  <a:lnTo>
                    <a:pt x="148377" y="0"/>
                  </a:lnTo>
                  <a:lnTo>
                    <a:pt x="7380952" y="0"/>
                  </a:lnTo>
                  <a:lnTo>
                    <a:pt x="7427023" y="4644"/>
                  </a:lnTo>
                  <a:lnTo>
                    <a:pt x="7469933" y="17964"/>
                  </a:lnTo>
                  <a:lnTo>
                    <a:pt x="7508764" y="39041"/>
                  </a:lnTo>
                  <a:lnTo>
                    <a:pt x="7542596" y="66955"/>
                  </a:lnTo>
                  <a:lnTo>
                    <a:pt x="7570511" y="100787"/>
                  </a:lnTo>
                  <a:lnTo>
                    <a:pt x="7591587" y="139618"/>
                  </a:lnTo>
                  <a:lnTo>
                    <a:pt x="7604908" y="182529"/>
                  </a:lnTo>
                  <a:lnTo>
                    <a:pt x="7609552" y="228599"/>
                  </a:lnTo>
                  <a:lnTo>
                    <a:pt x="7609552" y="566955"/>
                  </a:lnTo>
                  <a:lnTo>
                    <a:pt x="7616985" y="613038"/>
                  </a:lnTo>
                  <a:lnTo>
                    <a:pt x="7637682" y="653060"/>
                  </a:lnTo>
                  <a:lnTo>
                    <a:pt x="7669242" y="684620"/>
                  </a:lnTo>
                  <a:lnTo>
                    <a:pt x="7709264" y="705317"/>
                  </a:lnTo>
                  <a:lnTo>
                    <a:pt x="7755347" y="712750"/>
                  </a:lnTo>
                  <a:lnTo>
                    <a:pt x="7901142" y="712750"/>
                  </a:lnTo>
                </a:path>
              </a:pathLst>
            </a:custGeom>
            <a:ln w="38099">
              <a:solidFill>
                <a:srgbClr val="2A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742482" y="7288082"/>
              <a:ext cx="489584" cy="559435"/>
            </a:xfrm>
            <a:custGeom>
              <a:avLst/>
              <a:gdLst/>
              <a:ahLst/>
              <a:cxnLst/>
              <a:rect l="l" t="t" r="r" b="b"/>
              <a:pathLst>
                <a:path w="489584" h="559434">
                  <a:moveTo>
                    <a:pt x="0" y="558930"/>
                  </a:moveTo>
                  <a:lnTo>
                    <a:pt x="0" y="0"/>
                  </a:lnTo>
                  <a:lnTo>
                    <a:pt x="489064" y="279465"/>
                  </a:lnTo>
                  <a:lnTo>
                    <a:pt x="0" y="558930"/>
                  </a:lnTo>
                  <a:close/>
                </a:path>
              </a:pathLst>
            </a:custGeom>
            <a:solidFill>
              <a:srgbClr val="29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3514455" y="739457"/>
            <a:ext cx="398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060" algn="l"/>
                <a:tab pos="3968750" algn="l"/>
              </a:tabLst>
            </a:pP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FINANCIAL</a:t>
            </a:r>
            <a:r>
              <a:rPr sz="2400" b="1" u="heavy" spc="-9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ANALYTICS</a:t>
            </a: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2041" y="2749170"/>
            <a:ext cx="76200" cy="761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2041" y="3082545"/>
            <a:ext cx="76200" cy="761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2041" y="3415920"/>
            <a:ext cx="76200" cy="761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2041" y="3749295"/>
            <a:ext cx="76200" cy="7619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2041" y="4082670"/>
            <a:ext cx="76200" cy="7619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88841" y="1565523"/>
            <a:ext cx="7259955" cy="2692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7310">
              <a:lnSpc>
                <a:spcPct val="115100"/>
              </a:lnSpc>
              <a:spcBef>
                <a:spcPts val="100"/>
              </a:spcBef>
            </a:pP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Client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want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0" dirty="0">
                <a:solidFill>
                  <a:srgbClr val="2A485E"/>
                </a:solidFill>
                <a:latin typeface="Trebuchet MS"/>
                <a:cs typeface="Trebuchet MS"/>
              </a:rPr>
              <a:t>see</a:t>
            </a:r>
            <a:r>
              <a:rPr sz="1900" spc="-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 number of people of </a:t>
            </a:r>
            <a:r>
              <a:rPr sz="1900" b="1" spc="45" dirty="0">
                <a:solidFill>
                  <a:srgbClr val="2A485E"/>
                </a:solidFill>
                <a:latin typeface="Arial"/>
                <a:cs typeface="Arial"/>
              </a:rPr>
              <a:t>different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 age </a:t>
            </a: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groups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having</a:t>
            </a:r>
            <a:r>
              <a:rPr sz="1900" b="1" spc="1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45" dirty="0">
                <a:solidFill>
                  <a:srgbClr val="2A485E"/>
                </a:solidFill>
                <a:latin typeface="Arial"/>
                <a:cs typeface="Arial"/>
              </a:rPr>
              <a:t>different</a:t>
            </a:r>
            <a:r>
              <a:rPr sz="1900" b="1" spc="1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kinds</a:t>
            </a:r>
            <a:r>
              <a:rPr sz="1900" b="1" spc="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of</a:t>
            </a:r>
            <a:r>
              <a:rPr sz="1900" b="1" spc="1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credit</a:t>
            </a:r>
            <a:r>
              <a:rPr sz="1900" b="1" spc="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scores.</a:t>
            </a:r>
            <a:endParaRPr sz="1900" dirty="0">
              <a:latin typeface="Arial"/>
              <a:cs typeface="Arial"/>
            </a:endParaRPr>
          </a:p>
          <a:p>
            <a:pPr marL="422275" marR="968375" indent="-342900">
              <a:lnSpc>
                <a:spcPct val="115100"/>
              </a:lnSpc>
            </a:pP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for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making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the </a:t>
            </a: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age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group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consider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the following 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rule: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4" dirty="0">
                <a:solidFill>
                  <a:srgbClr val="2A485E"/>
                </a:solidFill>
                <a:latin typeface="Trebuchet MS"/>
                <a:cs typeface="Trebuchet MS"/>
              </a:rPr>
              <a:t>-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14-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19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“Teen”</a:t>
            </a:r>
            <a:endParaRPr sz="1900" dirty="0">
              <a:latin typeface="Trebuchet MS"/>
              <a:cs typeface="Trebuchet MS"/>
            </a:endParaRPr>
          </a:p>
          <a:p>
            <a:pPr marL="422275">
              <a:lnSpc>
                <a:spcPct val="100000"/>
              </a:lnSpc>
              <a:spcBef>
                <a:spcPts val="345"/>
              </a:spcBef>
            </a:pP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19-</a:t>
            </a:r>
            <a:r>
              <a:rPr sz="1900" spc="140" dirty="0">
                <a:solidFill>
                  <a:srgbClr val="2A485E"/>
                </a:solidFill>
                <a:latin typeface="Trebuchet MS"/>
                <a:cs typeface="Trebuchet MS"/>
              </a:rPr>
              <a:t>25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“Young</a:t>
            </a:r>
            <a:r>
              <a:rPr sz="1900" spc="9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Adult”</a:t>
            </a:r>
            <a:endParaRPr sz="1900" dirty="0">
              <a:latin typeface="Trebuchet MS"/>
              <a:cs typeface="Trebuchet MS"/>
            </a:endParaRPr>
          </a:p>
          <a:p>
            <a:pPr marL="422275">
              <a:lnSpc>
                <a:spcPct val="100000"/>
              </a:lnSpc>
              <a:spcBef>
                <a:spcPts val="345"/>
              </a:spcBef>
            </a:pPr>
            <a:r>
              <a:rPr sz="1900" spc="140" dirty="0">
                <a:solidFill>
                  <a:srgbClr val="2A485E"/>
                </a:solidFill>
                <a:latin typeface="Trebuchet MS"/>
                <a:cs typeface="Trebuchet MS"/>
              </a:rPr>
              <a:t>25-</a:t>
            </a:r>
            <a:r>
              <a:rPr sz="1900" spc="170" dirty="0">
                <a:solidFill>
                  <a:srgbClr val="2A485E"/>
                </a:solidFill>
                <a:latin typeface="Trebuchet MS"/>
                <a:cs typeface="Trebuchet MS"/>
              </a:rPr>
              <a:t>35</a:t>
            </a:r>
            <a:r>
              <a:rPr sz="1900" spc="-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“Old</a:t>
            </a:r>
            <a:r>
              <a:rPr sz="1900" spc="-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Adult”</a:t>
            </a:r>
            <a:endParaRPr sz="1900" dirty="0">
              <a:latin typeface="Trebuchet MS"/>
              <a:cs typeface="Trebuchet MS"/>
            </a:endParaRPr>
          </a:p>
          <a:p>
            <a:pPr marL="422275">
              <a:lnSpc>
                <a:spcPct val="100000"/>
              </a:lnSpc>
              <a:spcBef>
                <a:spcPts val="345"/>
              </a:spcBef>
            </a:pPr>
            <a:r>
              <a:rPr sz="1900" spc="165" dirty="0">
                <a:solidFill>
                  <a:srgbClr val="2A485E"/>
                </a:solidFill>
                <a:latin typeface="Trebuchet MS"/>
                <a:cs typeface="Trebuchet MS"/>
              </a:rPr>
              <a:t>35-</a:t>
            </a:r>
            <a:r>
              <a:rPr sz="1900" spc="175" dirty="0">
                <a:solidFill>
                  <a:srgbClr val="2A485E"/>
                </a:solidFill>
                <a:latin typeface="Trebuchet MS"/>
                <a:cs typeface="Trebuchet MS"/>
              </a:rPr>
              <a:t>45</a:t>
            </a:r>
            <a:r>
              <a:rPr sz="1900" spc="-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“Old1”</a:t>
            </a:r>
            <a:endParaRPr sz="1900" dirty="0">
              <a:latin typeface="Trebuchet MS"/>
              <a:cs typeface="Trebuchet MS"/>
            </a:endParaRPr>
          </a:p>
          <a:p>
            <a:pPr marL="422275">
              <a:lnSpc>
                <a:spcPct val="100000"/>
              </a:lnSpc>
              <a:spcBef>
                <a:spcPts val="345"/>
              </a:spcBef>
              <a:tabLst>
                <a:tab pos="1014730" algn="l"/>
              </a:tabLst>
            </a:pPr>
            <a:r>
              <a:rPr sz="1900" spc="160" dirty="0">
                <a:solidFill>
                  <a:srgbClr val="2A485E"/>
                </a:solidFill>
                <a:latin typeface="Trebuchet MS"/>
                <a:cs typeface="Trebuchet MS"/>
              </a:rPr>
              <a:t>&gt;45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	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“Old2”</a:t>
            </a:r>
            <a:endParaRPr sz="1900" dirty="0">
              <a:latin typeface="Trebuchet MS"/>
              <a:cs typeface="Trebuchet M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BB2B4F3-6D78-93A1-B2EB-8E0CE6C62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532" y="5322891"/>
            <a:ext cx="6400800" cy="44950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1C4CB9-F3E7-DFBF-9DC7-4FA39D9C5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1377983"/>
            <a:ext cx="6464332" cy="35861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2341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PROBLEM</a:t>
            </a:r>
            <a:r>
              <a:rPr spc="65" dirty="0"/>
              <a:t> </a:t>
            </a:r>
            <a:r>
              <a:rPr dirty="0"/>
              <a:t>STATEMENT</a:t>
            </a:r>
            <a:r>
              <a:rPr spc="65" dirty="0"/>
              <a:t> </a:t>
            </a:r>
            <a:r>
              <a:rPr spc="240" dirty="0"/>
              <a:t>6</a:t>
            </a:r>
          </a:p>
        </p:txBody>
      </p:sp>
      <p:sp>
        <p:nvSpPr>
          <p:cNvPr id="3" name="object 3"/>
          <p:cNvSpPr/>
          <p:nvPr/>
        </p:nvSpPr>
        <p:spPr>
          <a:xfrm>
            <a:off x="16057795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7"/>
                </a:lnTo>
                <a:lnTo>
                  <a:pt x="25941" y="0"/>
                </a:lnTo>
                <a:lnTo>
                  <a:pt x="33870" y="1"/>
                </a:lnTo>
                <a:lnTo>
                  <a:pt x="59799" y="29894"/>
                </a:lnTo>
                <a:lnTo>
                  <a:pt x="59800" y="33859"/>
                </a:lnTo>
                <a:lnTo>
                  <a:pt x="59042" y="37674"/>
                </a:lnTo>
                <a:lnTo>
                  <a:pt x="25936" y="59800"/>
                </a:lnTo>
                <a:lnTo>
                  <a:pt x="22122" y="59042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286105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7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14429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4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42731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71041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99351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0"/>
                </a:moveTo>
                <a:lnTo>
                  <a:pt x="22133" y="757"/>
                </a:lnTo>
                <a:lnTo>
                  <a:pt x="25948" y="0"/>
                </a:lnTo>
                <a:lnTo>
                  <a:pt x="33877" y="3"/>
                </a:lnTo>
                <a:lnTo>
                  <a:pt x="59800" y="29894"/>
                </a:lnTo>
                <a:lnTo>
                  <a:pt x="59801" y="33860"/>
                </a:lnTo>
                <a:lnTo>
                  <a:pt x="59043" y="37675"/>
                </a:lnTo>
                <a:lnTo>
                  <a:pt x="33866" y="59801"/>
                </a:lnTo>
                <a:lnTo>
                  <a:pt x="25935" y="59801"/>
                </a:lnTo>
                <a:lnTo>
                  <a:pt x="0" y="3386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57795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8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30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286105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1" y="33873"/>
                </a:moveTo>
                <a:lnTo>
                  <a:pt x="22126" y="758"/>
                </a:lnTo>
                <a:lnTo>
                  <a:pt x="25941" y="0"/>
                </a:lnTo>
                <a:lnTo>
                  <a:pt x="33869" y="0"/>
                </a:lnTo>
                <a:lnTo>
                  <a:pt x="59800" y="29867"/>
                </a:lnTo>
                <a:lnTo>
                  <a:pt x="59804" y="33833"/>
                </a:lnTo>
                <a:lnTo>
                  <a:pt x="25954" y="59803"/>
                </a:lnTo>
                <a:lnTo>
                  <a:pt x="22138" y="59046"/>
                </a:lnTo>
                <a:lnTo>
                  <a:pt x="761" y="37688"/>
                </a:lnTo>
                <a:lnTo>
                  <a:pt x="1" y="3387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514429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42731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971041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2" y="33877"/>
                </a:moveTo>
                <a:lnTo>
                  <a:pt x="22120" y="759"/>
                </a:lnTo>
                <a:lnTo>
                  <a:pt x="33863" y="0"/>
                </a:lnTo>
                <a:lnTo>
                  <a:pt x="37675" y="756"/>
                </a:lnTo>
                <a:lnTo>
                  <a:pt x="59801" y="29867"/>
                </a:lnTo>
                <a:lnTo>
                  <a:pt x="59805" y="33833"/>
                </a:lnTo>
                <a:lnTo>
                  <a:pt x="25957" y="59803"/>
                </a:lnTo>
                <a:lnTo>
                  <a:pt x="22142" y="59047"/>
                </a:lnTo>
                <a:lnTo>
                  <a:pt x="763" y="37692"/>
                </a:lnTo>
                <a:lnTo>
                  <a:pt x="2" y="3387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199351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70"/>
                </a:moveTo>
                <a:lnTo>
                  <a:pt x="22131" y="757"/>
                </a:lnTo>
                <a:lnTo>
                  <a:pt x="25947" y="0"/>
                </a:lnTo>
                <a:lnTo>
                  <a:pt x="33874" y="2"/>
                </a:lnTo>
                <a:lnTo>
                  <a:pt x="59799" y="29868"/>
                </a:lnTo>
                <a:lnTo>
                  <a:pt x="59804" y="33834"/>
                </a:lnTo>
                <a:lnTo>
                  <a:pt x="25951" y="59803"/>
                </a:lnTo>
                <a:lnTo>
                  <a:pt x="22135" y="59046"/>
                </a:lnTo>
                <a:lnTo>
                  <a:pt x="760" y="37685"/>
                </a:lnTo>
                <a:lnTo>
                  <a:pt x="0" y="3387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57795" y="96520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1" y="0"/>
                </a:lnTo>
                <a:lnTo>
                  <a:pt x="33871" y="1"/>
                </a:lnTo>
                <a:lnTo>
                  <a:pt x="59800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3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286105" y="96520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2" y="0"/>
                </a:lnTo>
                <a:lnTo>
                  <a:pt x="33871" y="0"/>
                </a:lnTo>
                <a:lnTo>
                  <a:pt x="59801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2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514429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42733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971043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199351" y="965203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57"/>
                </a:moveTo>
                <a:lnTo>
                  <a:pt x="22134" y="757"/>
                </a:lnTo>
                <a:lnTo>
                  <a:pt x="25948" y="0"/>
                </a:lnTo>
                <a:lnTo>
                  <a:pt x="33878" y="3"/>
                </a:lnTo>
                <a:lnTo>
                  <a:pt x="59800" y="25937"/>
                </a:lnTo>
                <a:lnTo>
                  <a:pt x="59800" y="29901"/>
                </a:lnTo>
                <a:lnTo>
                  <a:pt x="59800" y="33866"/>
                </a:lnTo>
                <a:lnTo>
                  <a:pt x="33861" y="59801"/>
                </a:lnTo>
                <a:lnTo>
                  <a:pt x="25931" y="59800"/>
                </a:lnTo>
                <a:lnTo>
                  <a:pt x="757" y="37672"/>
                </a:lnTo>
                <a:lnTo>
                  <a:pt x="0" y="3385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354723"/>
            <a:ext cx="5823585" cy="1577975"/>
          </a:xfrm>
          <a:custGeom>
            <a:avLst/>
            <a:gdLst/>
            <a:ahLst/>
            <a:cxnLst/>
            <a:rect l="l" t="t" r="r" b="b"/>
            <a:pathLst>
              <a:path w="5823585" h="1577975">
                <a:moveTo>
                  <a:pt x="5334849" y="1577553"/>
                </a:moveTo>
                <a:lnTo>
                  <a:pt x="0" y="1577553"/>
                </a:lnTo>
                <a:lnTo>
                  <a:pt x="0" y="0"/>
                </a:lnTo>
                <a:lnTo>
                  <a:pt x="5334849" y="0"/>
                </a:lnTo>
                <a:lnTo>
                  <a:pt x="5823392" y="785154"/>
                </a:lnTo>
                <a:lnTo>
                  <a:pt x="5823392" y="792399"/>
                </a:lnTo>
                <a:lnTo>
                  <a:pt x="5334849" y="157755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4724" y="4558545"/>
            <a:ext cx="440055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6935" marR="5080" indent="-864869">
              <a:lnSpc>
                <a:spcPct val="116399"/>
              </a:lnSpc>
              <a:spcBef>
                <a:spcPts val="100"/>
              </a:spcBef>
            </a:pPr>
            <a:r>
              <a:rPr sz="2900" b="1" dirty="0">
                <a:solidFill>
                  <a:srgbClr val="F2F7FD"/>
                </a:solidFill>
                <a:latin typeface="Arial"/>
                <a:cs typeface="Arial"/>
              </a:rPr>
              <a:t>SOLUTION</a:t>
            </a:r>
            <a:r>
              <a:rPr sz="2900" b="1" spc="-170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-30" dirty="0">
                <a:solidFill>
                  <a:srgbClr val="F2F7FD"/>
                </a:solidFill>
                <a:latin typeface="Arial"/>
                <a:cs typeface="Arial"/>
              </a:rPr>
              <a:t>OF</a:t>
            </a:r>
            <a:r>
              <a:rPr sz="2900" b="1" spc="-165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-55" dirty="0">
                <a:solidFill>
                  <a:srgbClr val="F2F7FD"/>
                </a:solidFill>
                <a:latin typeface="Arial"/>
                <a:cs typeface="Arial"/>
              </a:rPr>
              <a:t>PROBLEM </a:t>
            </a:r>
            <a:r>
              <a:rPr sz="2900" b="1" dirty="0">
                <a:solidFill>
                  <a:srgbClr val="F2F7FD"/>
                </a:solidFill>
                <a:latin typeface="Arial"/>
                <a:cs typeface="Arial"/>
              </a:rPr>
              <a:t>STATEMENT</a:t>
            </a:r>
            <a:r>
              <a:rPr sz="2900" b="1" spc="265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229" dirty="0">
                <a:solidFill>
                  <a:srgbClr val="F2F7FD"/>
                </a:solidFill>
                <a:latin typeface="Arial"/>
                <a:cs typeface="Arial"/>
              </a:rPr>
              <a:t>6</a:t>
            </a:r>
            <a:endParaRPr sz="2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6426" y="6019900"/>
            <a:ext cx="6145530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analyze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payment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behavior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across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credit 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mix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categories,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0" dirty="0">
                <a:solidFill>
                  <a:srgbClr val="2A485E"/>
                </a:solidFill>
                <a:latin typeface="Trebuchet MS"/>
                <a:cs typeface="Trebuchet MS"/>
              </a:rPr>
              <a:t>used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clustered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b="1" u="sng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bar</a:t>
            </a:r>
            <a:r>
              <a:rPr sz="1900" b="1" u="sng" spc="1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6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chart</a:t>
            </a:r>
            <a:r>
              <a:rPr sz="1900" b="1" spc="1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that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displays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count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of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people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for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each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payment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behavior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within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every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credit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mix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category.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943876" y="6243431"/>
            <a:ext cx="8736965" cy="1181100"/>
            <a:chOff x="4943876" y="6243431"/>
            <a:chExt cx="8736965" cy="1181100"/>
          </a:xfrm>
        </p:grpSpPr>
        <p:sp>
          <p:nvSpPr>
            <p:cNvPr id="25" name="object 25"/>
            <p:cNvSpPr/>
            <p:nvPr/>
          </p:nvSpPr>
          <p:spPr>
            <a:xfrm>
              <a:off x="13121875" y="6243431"/>
              <a:ext cx="558800" cy="495300"/>
            </a:xfrm>
            <a:custGeom>
              <a:avLst/>
              <a:gdLst/>
              <a:ahLst/>
              <a:cxnLst/>
              <a:rect l="l" t="t" r="r" b="b"/>
              <a:pathLst>
                <a:path w="558800" h="495300">
                  <a:moveTo>
                    <a:pt x="558792" y="482734"/>
                  </a:moveTo>
                  <a:lnTo>
                    <a:pt x="0" y="495152"/>
                  </a:lnTo>
                  <a:lnTo>
                    <a:pt x="268531" y="0"/>
                  </a:lnTo>
                  <a:lnTo>
                    <a:pt x="558792" y="482734"/>
                  </a:lnTo>
                  <a:close/>
                </a:path>
              </a:pathLst>
            </a:custGeom>
            <a:solidFill>
              <a:srgbClr val="29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62926" y="6732376"/>
              <a:ext cx="8438515" cy="673100"/>
            </a:xfrm>
            <a:custGeom>
              <a:avLst/>
              <a:gdLst/>
              <a:ahLst/>
              <a:cxnLst/>
              <a:rect l="l" t="t" r="r" b="b"/>
              <a:pathLst>
                <a:path w="8438515" h="673100">
                  <a:moveTo>
                    <a:pt x="0" y="6208"/>
                  </a:moveTo>
                  <a:lnTo>
                    <a:pt x="0" y="444342"/>
                  </a:lnTo>
                  <a:lnTo>
                    <a:pt x="4644" y="490413"/>
                  </a:lnTo>
                  <a:lnTo>
                    <a:pt x="17964" y="533323"/>
                  </a:lnTo>
                  <a:lnTo>
                    <a:pt x="39041" y="572154"/>
                  </a:lnTo>
                  <a:lnTo>
                    <a:pt x="66955" y="605986"/>
                  </a:lnTo>
                  <a:lnTo>
                    <a:pt x="100787" y="633901"/>
                  </a:lnTo>
                  <a:lnTo>
                    <a:pt x="139618" y="654977"/>
                  </a:lnTo>
                  <a:lnTo>
                    <a:pt x="182529" y="668298"/>
                  </a:lnTo>
                  <a:lnTo>
                    <a:pt x="228599" y="672942"/>
                  </a:lnTo>
                  <a:lnTo>
                    <a:pt x="8209744" y="672942"/>
                  </a:lnTo>
                  <a:lnTo>
                    <a:pt x="8255815" y="668298"/>
                  </a:lnTo>
                  <a:lnTo>
                    <a:pt x="8298726" y="654977"/>
                  </a:lnTo>
                  <a:lnTo>
                    <a:pt x="8337557" y="633901"/>
                  </a:lnTo>
                  <a:lnTo>
                    <a:pt x="8371389" y="605986"/>
                  </a:lnTo>
                  <a:lnTo>
                    <a:pt x="8399303" y="572154"/>
                  </a:lnTo>
                  <a:lnTo>
                    <a:pt x="8420380" y="533323"/>
                  </a:lnTo>
                  <a:lnTo>
                    <a:pt x="8433700" y="490413"/>
                  </a:lnTo>
                  <a:lnTo>
                    <a:pt x="8438344" y="444342"/>
                  </a:lnTo>
                  <a:lnTo>
                    <a:pt x="8438344" y="0"/>
                  </a:lnTo>
                </a:path>
              </a:pathLst>
            </a:custGeom>
            <a:ln w="38099">
              <a:solidFill>
                <a:srgbClr val="2A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3514455" y="739457"/>
            <a:ext cx="398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060" algn="l"/>
                <a:tab pos="3968750" algn="l"/>
              </a:tabLst>
            </a:pP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FINANCIAL</a:t>
            </a:r>
            <a:r>
              <a:rPr sz="2400" b="1" u="heavy" spc="-9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ANALYTICS</a:t>
            </a: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0266" y="1674712"/>
            <a:ext cx="7360284" cy="202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Analyse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frequency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of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various</a:t>
            </a:r>
            <a:r>
              <a:rPr sz="1900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payment behaviours </a:t>
            </a: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within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each</a:t>
            </a:r>
            <a:r>
              <a:rPr sz="1900" b="1" spc="1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credit</a:t>
            </a:r>
            <a:r>
              <a:rPr sz="1900" b="1" spc="1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mix</a:t>
            </a:r>
            <a:r>
              <a:rPr sz="1900" b="1" spc="1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category.</a:t>
            </a:r>
            <a:r>
              <a:rPr sz="1900" b="1" spc="13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Examine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 how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often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different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2A485E"/>
                </a:solidFill>
                <a:latin typeface="Trebuchet MS"/>
                <a:cs typeface="Trebuchet MS"/>
              </a:rPr>
              <a:t>payment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behaviours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occur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across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different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types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of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credit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mixes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.This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analysis</a:t>
            </a:r>
            <a:r>
              <a:rPr sz="1900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35" dirty="0">
                <a:solidFill>
                  <a:srgbClr val="2A485E"/>
                </a:solidFill>
                <a:latin typeface="Trebuchet MS"/>
                <a:cs typeface="Trebuchet MS"/>
              </a:rPr>
              <a:t>will</a:t>
            </a:r>
            <a:r>
              <a:rPr sz="1900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provide</a:t>
            </a:r>
            <a:r>
              <a:rPr sz="1900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insights</a:t>
            </a:r>
            <a:r>
              <a:rPr sz="1900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into</a:t>
            </a:r>
            <a:r>
              <a:rPr sz="1900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payment</a:t>
            </a:r>
            <a:r>
              <a:rPr sz="1900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behaviour</a:t>
            </a:r>
            <a:r>
              <a:rPr sz="1900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trends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associated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with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each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credit </a:t>
            </a:r>
            <a:r>
              <a:rPr sz="1900" spc="-20" dirty="0">
                <a:solidFill>
                  <a:srgbClr val="2A485E"/>
                </a:solidFill>
                <a:latin typeface="Trebuchet MS"/>
                <a:cs typeface="Trebuchet MS"/>
              </a:rPr>
              <a:t>mix,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helping to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tailor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20" dirty="0">
                <a:solidFill>
                  <a:srgbClr val="2A485E"/>
                </a:solidFill>
                <a:latin typeface="Trebuchet MS"/>
                <a:cs typeface="Trebuchet MS"/>
              </a:rPr>
              <a:t>risk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management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credit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strategies.</a:t>
            </a:r>
            <a:endParaRPr sz="1900">
              <a:latin typeface="Trebuchet MS"/>
              <a:cs typeface="Trebuchet M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BD430B2-7317-475F-0ADE-8D77B89A6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317281"/>
            <a:ext cx="8762999" cy="36816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2341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PROBLEM</a:t>
            </a:r>
            <a:r>
              <a:rPr spc="65" dirty="0"/>
              <a:t> </a:t>
            </a:r>
            <a:r>
              <a:rPr dirty="0"/>
              <a:t>STATEMENT</a:t>
            </a:r>
            <a:r>
              <a:rPr spc="65" dirty="0"/>
              <a:t> </a:t>
            </a:r>
            <a:r>
              <a:rPr spc="45" dirty="0"/>
              <a:t>7</a:t>
            </a:r>
          </a:p>
        </p:txBody>
      </p:sp>
      <p:sp>
        <p:nvSpPr>
          <p:cNvPr id="6" name="object 6"/>
          <p:cNvSpPr/>
          <p:nvPr/>
        </p:nvSpPr>
        <p:spPr>
          <a:xfrm>
            <a:off x="16514429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4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742731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971041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99351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0"/>
                </a:moveTo>
                <a:lnTo>
                  <a:pt x="22133" y="757"/>
                </a:lnTo>
                <a:lnTo>
                  <a:pt x="25948" y="0"/>
                </a:lnTo>
                <a:lnTo>
                  <a:pt x="33877" y="3"/>
                </a:lnTo>
                <a:lnTo>
                  <a:pt x="59800" y="29894"/>
                </a:lnTo>
                <a:lnTo>
                  <a:pt x="59801" y="33860"/>
                </a:lnTo>
                <a:lnTo>
                  <a:pt x="59043" y="37675"/>
                </a:lnTo>
                <a:lnTo>
                  <a:pt x="33866" y="59801"/>
                </a:lnTo>
                <a:lnTo>
                  <a:pt x="25935" y="59801"/>
                </a:lnTo>
                <a:lnTo>
                  <a:pt x="0" y="3386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514429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42731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71041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2" y="33877"/>
                </a:moveTo>
                <a:lnTo>
                  <a:pt x="22120" y="759"/>
                </a:lnTo>
                <a:lnTo>
                  <a:pt x="33863" y="0"/>
                </a:lnTo>
                <a:lnTo>
                  <a:pt x="37675" y="756"/>
                </a:lnTo>
                <a:lnTo>
                  <a:pt x="59801" y="29867"/>
                </a:lnTo>
                <a:lnTo>
                  <a:pt x="59805" y="33833"/>
                </a:lnTo>
                <a:lnTo>
                  <a:pt x="25957" y="59803"/>
                </a:lnTo>
                <a:lnTo>
                  <a:pt x="22142" y="59047"/>
                </a:lnTo>
                <a:lnTo>
                  <a:pt x="763" y="37692"/>
                </a:lnTo>
                <a:lnTo>
                  <a:pt x="2" y="3387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199351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70"/>
                </a:moveTo>
                <a:lnTo>
                  <a:pt x="22131" y="757"/>
                </a:lnTo>
                <a:lnTo>
                  <a:pt x="25947" y="0"/>
                </a:lnTo>
                <a:lnTo>
                  <a:pt x="33874" y="2"/>
                </a:lnTo>
                <a:lnTo>
                  <a:pt x="59799" y="29868"/>
                </a:lnTo>
                <a:lnTo>
                  <a:pt x="59804" y="33834"/>
                </a:lnTo>
                <a:lnTo>
                  <a:pt x="25951" y="59803"/>
                </a:lnTo>
                <a:lnTo>
                  <a:pt x="22135" y="59046"/>
                </a:lnTo>
                <a:lnTo>
                  <a:pt x="760" y="37685"/>
                </a:lnTo>
                <a:lnTo>
                  <a:pt x="0" y="3387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057795" y="96520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1" y="0"/>
                </a:lnTo>
                <a:lnTo>
                  <a:pt x="33871" y="1"/>
                </a:lnTo>
                <a:lnTo>
                  <a:pt x="59800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3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286105" y="96520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2" y="0"/>
                </a:lnTo>
                <a:lnTo>
                  <a:pt x="33871" y="0"/>
                </a:lnTo>
                <a:lnTo>
                  <a:pt x="59801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2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514429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42733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971043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199351" y="965203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57"/>
                </a:moveTo>
                <a:lnTo>
                  <a:pt x="22134" y="757"/>
                </a:lnTo>
                <a:lnTo>
                  <a:pt x="25948" y="0"/>
                </a:lnTo>
                <a:lnTo>
                  <a:pt x="33878" y="3"/>
                </a:lnTo>
                <a:lnTo>
                  <a:pt x="59800" y="25937"/>
                </a:lnTo>
                <a:lnTo>
                  <a:pt x="59800" y="29901"/>
                </a:lnTo>
                <a:lnTo>
                  <a:pt x="59800" y="33866"/>
                </a:lnTo>
                <a:lnTo>
                  <a:pt x="33861" y="59801"/>
                </a:lnTo>
                <a:lnTo>
                  <a:pt x="25931" y="59800"/>
                </a:lnTo>
                <a:lnTo>
                  <a:pt x="757" y="37672"/>
                </a:lnTo>
                <a:lnTo>
                  <a:pt x="0" y="3385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3347138"/>
            <a:ext cx="5823585" cy="1577975"/>
          </a:xfrm>
          <a:custGeom>
            <a:avLst/>
            <a:gdLst/>
            <a:ahLst/>
            <a:cxnLst/>
            <a:rect l="l" t="t" r="r" b="b"/>
            <a:pathLst>
              <a:path w="5823585" h="1577975">
                <a:moveTo>
                  <a:pt x="5334849" y="1577553"/>
                </a:moveTo>
                <a:lnTo>
                  <a:pt x="0" y="1577553"/>
                </a:lnTo>
                <a:lnTo>
                  <a:pt x="0" y="0"/>
                </a:lnTo>
                <a:lnTo>
                  <a:pt x="5334849" y="0"/>
                </a:lnTo>
                <a:lnTo>
                  <a:pt x="5823392" y="785154"/>
                </a:lnTo>
                <a:lnTo>
                  <a:pt x="5823392" y="792399"/>
                </a:lnTo>
                <a:lnTo>
                  <a:pt x="5334849" y="157755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74724" y="3550960"/>
            <a:ext cx="440055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0" marR="5080" indent="-876935">
              <a:lnSpc>
                <a:spcPct val="116399"/>
              </a:lnSpc>
              <a:spcBef>
                <a:spcPts val="100"/>
              </a:spcBef>
            </a:pPr>
            <a:r>
              <a:rPr sz="2900" b="1" dirty="0">
                <a:solidFill>
                  <a:srgbClr val="F2F7FD"/>
                </a:solidFill>
                <a:latin typeface="Arial"/>
                <a:cs typeface="Arial"/>
              </a:rPr>
              <a:t>SOLUTION</a:t>
            </a:r>
            <a:r>
              <a:rPr sz="2900" b="1" spc="-170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-30" dirty="0">
                <a:solidFill>
                  <a:srgbClr val="F2F7FD"/>
                </a:solidFill>
                <a:latin typeface="Arial"/>
                <a:cs typeface="Arial"/>
              </a:rPr>
              <a:t>OF</a:t>
            </a:r>
            <a:r>
              <a:rPr sz="2900" b="1" spc="-165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-55" dirty="0">
                <a:solidFill>
                  <a:srgbClr val="F2F7FD"/>
                </a:solidFill>
                <a:latin typeface="Arial"/>
                <a:cs typeface="Arial"/>
              </a:rPr>
              <a:t>PROBLEM </a:t>
            </a:r>
            <a:r>
              <a:rPr sz="2900" b="1" dirty="0">
                <a:solidFill>
                  <a:srgbClr val="F2F7FD"/>
                </a:solidFill>
                <a:latin typeface="Arial"/>
                <a:cs typeface="Arial"/>
              </a:rPr>
              <a:t>STATEMENT</a:t>
            </a:r>
            <a:r>
              <a:rPr sz="2900" b="1" spc="265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45" dirty="0">
                <a:solidFill>
                  <a:srgbClr val="F2F7FD"/>
                </a:solidFill>
                <a:latin typeface="Arial"/>
                <a:cs typeface="Arial"/>
              </a:rPr>
              <a:t>7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07978" y="5122068"/>
            <a:ext cx="9652000" cy="2753995"/>
            <a:chOff x="407978" y="5122068"/>
            <a:chExt cx="9652000" cy="2753995"/>
          </a:xfrm>
        </p:grpSpPr>
        <p:sp>
          <p:nvSpPr>
            <p:cNvPr id="23" name="object 23"/>
            <p:cNvSpPr/>
            <p:nvPr/>
          </p:nvSpPr>
          <p:spPr>
            <a:xfrm>
              <a:off x="9570603" y="7316887"/>
              <a:ext cx="489584" cy="559435"/>
            </a:xfrm>
            <a:custGeom>
              <a:avLst/>
              <a:gdLst/>
              <a:ahLst/>
              <a:cxnLst/>
              <a:rect l="l" t="t" r="r" b="b"/>
              <a:pathLst>
                <a:path w="489584" h="559434">
                  <a:moveTo>
                    <a:pt x="0" y="558930"/>
                  </a:moveTo>
                  <a:lnTo>
                    <a:pt x="0" y="0"/>
                  </a:lnTo>
                  <a:lnTo>
                    <a:pt x="489064" y="279465"/>
                  </a:lnTo>
                  <a:lnTo>
                    <a:pt x="0" y="558930"/>
                  </a:lnTo>
                  <a:close/>
                </a:path>
              </a:pathLst>
            </a:custGeom>
            <a:solidFill>
              <a:srgbClr val="29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7028" y="5141118"/>
              <a:ext cx="9388475" cy="2499995"/>
            </a:xfrm>
            <a:custGeom>
              <a:avLst/>
              <a:gdLst/>
              <a:ahLst/>
              <a:cxnLst/>
              <a:rect l="l" t="t" r="r" b="b"/>
              <a:pathLst>
                <a:path w="9388475" h="2499995">
                  <a:moveTo>
                    <a:pt x="2279363" y="344131"/>
                  </a:moveTo>
                  <a:lnTo>
                    <a:pt x="2279363" y="172065"/>
                  </a:lnTo>
                  <a:lnTo>
                    <a:pt x="2276026" y="138340"/>
                  </a:lnTo>
                  <a:lnTo>
                    <a:pt x="2250454" y="76603"/>
                  </a:lnTo>
                  <a:lnTo>
                    <a:pt x="2202759" y="28909"/>
                  </a:lnTo>
                  <a:lnTo>
                    <a:pt x="2141022" y="3336"/>
                  </a:lnTo>
                  <a:lnTo>
                    <a:pt x="2107297" y="0"/>
                  </a:lnTo>
                  <a:lnTo>
                    <a:pt x="228599" y="0"/>
                  </a:lnTo>
                  <a:lnTo>
                    <a:pt x="182529" y="4644"/>
                  </a:lnTo>
                  <a:lnTo>
                    <a:pt x="139618" y="17964"/>
                  </a:lnTo>
                  <a:lnTo>
                    <a:pt x="100787" y="39041"/>
                  </a:lnTo>
                  <a:lnTo>
                    <a:pt x="66955" y="66955"/>
                  </a:lnTo>
                  <a:lnTo>
                    <a:pt x="39041" y="100787"/>
                  </a:lnTo>
                  <a:lnTo>
                    <a:pt x="17964" y="139618"/>
                  </a:lnTo>
                  <a:lnTo>
                    <a:pt x="4644" y="182529"/>
                  </a:lnTo>
                  <a:lnTo>
                    <a:pt x="0" y="228599"/>
                  </a:lnTo>
                  <a:lnTo>
                    <a:pt x="0" y="2270977"/>
                  </a:lnTo>
                  <a:lnTo>
                    <a:pt x="4644" y="2317048"/>
                  </a:lnTo>
                  <a:lnTo>
                    <a:pt x="17964" y="2359958"/>
                  </a:lnTo>
                  <a:lnTo>
                    <a:pt x="39041" y="2398789"/>
                  </a:lnTo>
                  <a:lnTo>
                    <a:pt x="66955" y="2432622"/>
                  </a:lnTo>
                  <a:lnTo>
                    <a:pt x="100787" y="2460536"/>
                  </a:lnTo>
                  <a:lnTo>
                    <a:pt x="139618" y="2481612"/>
                  </a:lnTo>
                  <a:lnTo>
                    <a:pt x="182529" y="2494933"/>
                  </a:lnTo>
                  <a:lnTo>
                    <a:pt x="228599" y="2499577"/>
                  </a:lnTo>
                  <a:lnTo>
                    <a:pt x="9388152" y="2499577"/>
                  </a:lnTo>
                </a:path>
              </a:pathLst>
            </a:custGeom>
            <a:ln w="38099">
              <a:solidFill>
                <a:srgbClr val="2A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32540" y="5410948"/>
            <a:ext cx="6299200" cy="169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100"/>
              </a:lnSpc>
              <a:spcBef>
                <a:spcPts val="100"/>
              </a:spcBef>
            </a:pP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We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0" dirty="0">
                <a:solidFill>
                  <a:srgbClr val="2A485E"/>
                </a:solidFill>
                <a:latin typeface="Trebuchet MS"/>
                <a:cs typeface="Trebuchet MS"/>
              </a:rPr>
              <a:t>used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b="1" u="sng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bar</a:t>
            </a:r>
            <a:r>
              <a:rPr sz="1900" b="1" u="sng" spc="-4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5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chart</a:t>
            </a:r>
            <a:r>
              <a:rPr sz="1900" b="1" spc="-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with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DAX</a:t>
            </a:r>
            <a:r>
              <a:rPr sz="1900" b="1" spc="-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measure</a:t>
            </a:r>
            <a:r>
              <a:rPr sz="1900" b="1" spc="-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calculate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average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 number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of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credit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enquiries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per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age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group.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Teen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(14–19)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group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had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highest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average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(7.2),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making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them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most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likely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approach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for loans.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The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Old2</a:t>
            </a:r>
            <a:r>
              <a:rPr sz="1900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(&gt;45)</a:t>
            </a:r>
            <a:r>
              <a:rPr sz="1900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group</a:t>
            </a:r>
            <a:r>
              <a:rPr sz="1900" spc="-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had</a:t>
            </a:r>
            <a:r>
              <a:rPr sz="1900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-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lowest</a:t>
            </a:r>
            <a:r>
              <a:rPr sz="1900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(3.3).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514455" y="739457"/>
            <a:ext cx="398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060" algn="l"/>
                <a:tab pos="3968750" algn="l"/>
              </a:tabLst>
            </a:pP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FINANCIAL</a:t>
            </a:r>
            <a:r>
              <a:rPr sz="2400" b="1" u="heavy" spc="-9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ANALYTICS</a:t>
            </a: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0266" y="1731852"/>
            <a:ext cx="6918325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From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the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data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available,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is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50" dirty="0">
                <a:solidFill>
                  <a:srgbClr val="2A485E"/>
                </a:solidFill>
                <a:latin typeface="Trebuchet MS"/>
                <a:cs typeface="Trebuchet MS"/>
              </a:rPr>
              <a:t>it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possible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know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age</a:t>
            </a:r>
            <a:r>
              <a:rPr sz="1900" b="1" spc="-5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group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of</a:t>
            </a:r>
            <a:r>
              <a:rPr sz="1900" b="1" spc="-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my</a:t>
            </a:r>
            <a:r>
              <a:rPr sz="1900" b="1" spc="-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potential</a:t>
            </a:r>
            <a:r>
              <a:rPr sz="1900" b="1" spc="-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customers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(for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approaching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loans),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if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yes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then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please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4" dirty="0">
                <a:solidFill>
                  <a:srgbClr val="2A485E"/>
                </a:solidFill>
                <a:latin typeface="Trebuchet MS"/>
                <a:cs typeface="Trebuchet MS"/>
              </a:rPr>
              <a:t>show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20" dirty="0">
                <a:solidFill>
                  <a:srgbClr val="2A485E"/>
                </a:solidFill>
                <a:latin typeface="Trebuchet MS"/>
                <a:cs typeface="Trebuchet MS"/>
              </a:rPr>
              <a:t>how.</a:t>
            </a:r>
            <a:endParaRPr sz="1900">
              <a:latin typeface="Trebuchet MS"/>
              <a:cs typeface="Trebuchet M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6A19B07-D125-EFE0-E428-F73F17CD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749" y="1677797"/>
            <a:ext cx="6624307" cy="29272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5B95FF5-F8EC-1DDE-8C96-A3327A9D4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326" y="5839574"/>
            <a:ext cx="6425568" cy="33504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2341" rIns="0" bIns="0" rtlCol="0">
            <a:spAutoFit/>
          </a:bodyPr>
          <a:lstStyle/>
          <a:p>
            <a:pPr marL="19939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PROBLEM</a:t>
            </a:r>
            <a:r>
              <a:rPr spc="65" dirty="0"/>
              <a:t> </a:t>
            </a:r>
            <a:r>
              <a:rPr dirty="0"/>
              <a:t>STATEMENT</a:t>
            </a:r>
            <a:r>
              <a:rPr spc="65" dirty="0"/>
              <a:t> </a:t>
            </a:r>
            <a:r>
              <a:rPr spc="240" dirty="0"/>
              <a:t>8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31856" y="5781050"/>
            <a:ext cx="10099131" cy="3563956"/>
            <a:chOff x="7160080" y="5754706"/>
            <a:chExt cx="10099131" cy="3563956"/>
          </a:xfrm>
        </p:grpSpPr>
        <p:sp>
          <p:nvSpPr>
            <p:cNvPr id="4" name="object 4"/>
            <p:cNvSpPr/>
            <p:nvPr/>
          </p:nvSpPr>
          <p:spPr>
            <a:xfrm>
              <a:off x="16057791" y="9258337"/>
              <a:ext cx="1201420" cy="60325"/>
            </a:xfrm>
            <a:custGeom>
              <a:avLst/>
              <a:gdLst/>
              <a:ahLst/>
              <a:cxnLst/>
              <a:rect l="l" t="t" r="r" b="b"/>
              <a:pathLst>
                <a:path w="1201419" h="60325">
                  <a:moveTo>
                    <a:pt x="59804" y="33858"/>
                  </a:moveTo>
                  <a:lnTo>
                    <a:pt x="59791" y="29895"/>
                  </a:lnTo>
                  <a:lnTo>
                    <a:pt x="59791" y="25933"/>
                  </a:lnTo>
                  <a:lnTo>
                    <a:pt x="59042" y="22123"/>
                  </a:lnTo>
                  <a:lnTo>
                    <a:pt x="33870" y="0"/>
                  </a:lnTo>
                  <a:lnTo>
                    <a:pt x="25933" y="0"/>
                  </a:lnTo>
                  <a:lnTo>
                    <a:pt x="0" y="25933"/>
                  </a:lnTo>
                  <a:lnTo>
                    <a:pt x="0" y="33858"/>
                  </a:lnTo>
                  <a:lnTo>
                    <a:pt x="25933" y="59804"/>
                  </a:lnTo>
                  <a:lnTo>
                    <a:pt x="33870" y="59804"/>
                  </a:lnTo>
                  <a:lnTo>
                    <a:pt x="59042" y="37668"/>
                  </a:lnTo>
                  <a:lnTo>
                    <a:pt x="59804" y="33858"/>
                  </a:lnTo>
                  <a:close/>
                </a:path>
                <a:path w="1201419" h="60325">
                  <a:moveTo>
                    <a:pt x="288112" y="25933"/>
                  </a:moveTo>
                  <a:lnTo>
                    <a:pt x="262178" y="0"/>
                  </a:lnTo>
                  <a:lnTo>
                    <a:pt x="254254" y="0"/>
                  </a:lnTo>
                  <a:lnTo>
                    <a:pt x="228307" y="25933"/>
                  </a:lnTo>
                  <a:lnTo>
                    <a:pt x="228307" y="33858"/>
                  </a:lnTo>
                  <a:lnTo>
                    <a:pt x="254241" y="59804"/>
                  </a:lnTo>
                  <a:lnTo>
                    <a:pt x="262178" y="59804"/>
                  </a:lnTo>
                  <a:lnTo>
                    <a:pt x="288112" y="33858"/>
                  </a:lnTo>
                  <a:lnTo>
                    <a:pt x="288112" y="29895"/>
                  </a:lnTo>
                  <a:lnTo>
                    <a:pt x="288112" y="25933"/>
                  </a:lnTo>
                  <a:close/>
                </a:path>
                <a:path w="1201419" h="60325">
                  <a:moveTo>
                    <a:pt x="516432" y="25933"/>
                  </a:moveTo>
                  <a:lnTo>
                    <a:pt x="490499" y="0"/>
                  </a:lnTo>
                  <a:lnTo>
                    <a:pt x="482561" y="0"/>
                  </a:lnTo>
                  <a:lnTo>
                    <a:pt x="456628" y="25933"/>
                  </a:lnTo>
                  <a:lnTo>
                    <a:pt x="456628" y="33870"/>
                  </a:lnTo>
                  <a:lnTo>
                    <a:pt x="482574" y="59804"/>
                  </a:lnTo>
                  <a:lnTo>
                    <a:pt x="490499" y="59804"/>
                  </a:lnTo>
                  <a:lnTo>
                    <a:pt x="516432" y="33858"/>
                  </a:lnTo>
                  <a:lnTo>
                    <a:pt x="516432" y="29895"/>
                  </a:lnTo>
                  <a:lnTo>
                    <a:pt x="516432" y="25933"/>
                  </a:lnTo>
                  <a:close/>
                </a:path>
                <a:path w="1201419" h="60325">
                  <a:moveTo>
                    <a:pt x="744740" y="29895"/>
                  </a:moveTo>
                  <a:lnTo>
                    <a:pt x="718794" y="0"/>
                  </a:lnTo>
                  <a:lnTo>
                    <a:pt x="710869" y="0"/>
                  </a:lnTo>
                  <a:lnTo>
                    <a:pt x="684936" y="25933"/>
                  </a:lnTo>
                  <a:lnTo>
                    <a:pt x="684936" y="33870"/>
                  </a:lnTo>
                  <a:lnTo>
                    <a:pt x="710869" y="59804"/>
                  </a:lnTo>
                  <a:lnTo>
                    <a:pt x="718807" y="59804"/>
                  </a:lnTo>
                  <a:lnTo>
                    <a:pt x="744740" y="33858"/>
                  </a:lnTo>
                  <a:lnTo>
                    <a:pt x="744740" y="29895"/>
                  </a:lnTo>
                  <a:close/>
                </a:path>
                <a:path w="1201419" h="60325">
                  <a:moveTo>
                    <a:pt x="973048" y="25933"/>
                  </a:moveTo>
                  <a:lnTo>
                    <a:pt x="947115" y="0"/>
                  </a:lnTo>
                  <a:lnTo>
                    <a:pt x="939177" y="0"/>
                  </a:lnTo>
                  <a:lnTo>
                    <a:pt x="913244" y="25933"/>
                  </a:lnTo>
                  <a:lnTo>
                    <a:pt x="913244" y="33870"/>
                  </a:lnTo>
                  <a:lnTo>
                    <a:pt x="939177" y="59804"/>
                  </a:lnTo>
                  <a:lnTo>
                    <a:pt x="947115" y="59804"/>
                  </a:lnTo>
                  <a:lnTo>
                    <a:pt x="973048" y="33858"/>
                  </a:lnTo>
                  <a:lnTo>
                    <a:pt x="973048" y="29895"/>
                  </a:lnTo>
                  <a:lnTo>
                    <a:pt x="973048" y="25933"/>
                  </a:lnTo>
                  <a:close/>
                </a:path>
                <a:path w="1201419" h="60325">
                  <a:moveTo>
                    <a:pt x="1201356" y="25933"/>
                  </a:moveTo>
                  <a:lnTo>
                    <a:pt x="1175435" y="0"/>
                  </a:lnTo>
                  <a:lnTo>
                    <a:pt x="1167498" y="0"/>
                  </a:lnTo>
                  <a:lnTo>
                    <a:pt x="1141552" y="25933"/>
                  </a:lnTo>
                  <a:lnTo>
                    <a:pt x="1141552" y="33858"/>
                  </a:lnTo>
                  <a:lnTo>
                    <a:pt x="1167485" y="59804"/>
                  </a:lnTo>
                  <a:lnTo>
                    <a:pt x="1175423" y="59804"/>
                  </a:lnTo>
                  <a:lnTo>
                    <a:pt x="1201356" y="33858"/>
                  </a:lnTo>
                  <a:lnTo>
                    <a:pt x="1201356" y="29895"/>
                  </a:lnTo>
                  <a:lnTo>
                    <a:pt x="1201356" y="25933"/>
                  </a:lnTo>
                  <a:close/>
                </a:path>
              </a:pathLst>
            </a:custGeom>
            <a:solidFill>
              <a:srgbClr val="2A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70603" y="7327604"/>
              <a:ext cx="489584" cy="559435"/>
            </a:xfrm>
            <a:custGeom>
              <a:avLst/>
              <a:gdLst/>
              <a:ahLst/>
              <a:cxnLst/>
              <a:rect l="l" t="t" r="r" b="b"/>
              <a:pathLst>
                <a:path w="489584" h="559434">
                  <a:moveTo>
                    <a:pt x="0" y="558930"/>
                  </a:moveTo>
                  <a:lnTo>
                    <a:pt x="0" y="0"/>
                  </a:lnTo>
                  <a:lnTo>
                    <a:pt x="489064" y="279465"/>
                  </a:lnTo>
                  <a:lnTo>
                    <a:pt x="0" y="558930"/>
                  </a:lnTo>
                  <a:close/>
                </a:path>
              </a:pathLst>
            </a:custGeom>
            <a:solidFill>
              <a:srgbClr val="29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60080" y="5754706"/>
              <a:ext cx="2655570" cy="1886585"/>
            </a:xfrm>
            <a:custGeom>
              <a:avLst/>
              <a:gdLst/>
              <a:ahLst/>
              <a:cxnLst/>
              <a:rect l="l" t="t" r="r" b="b"/>
              <a:pathLst>
                <a:path w="2655570" h="1886584">
                  <a:moveTo>
                    <a:pt x="0" y="0"/>
                  </a:moveTo>
                  <a:lnTo>
                    <a:pt x="972546" y="0"/>
                  </a:lnTo>
                  <a:lnTo>
                    <a:pt x="1018617" y="4644"/>
                  </a:lnTo>
                  <a:lnTo>
                    <a:pt x="1061528" y="17964"/>
                  </a:lnTo>
                  <a:lnTo>
                    <a:pt x="1100359" y="39041"/>
                  </a:lnTo>
                  <a:lnTo>
                    <a:pt x="1134191" y="66955"/>
                  </a:lnTo>
                  <a:lnTo>
                    <a:pt x="1162105" y="100787"/>
                  </a:lnTo>
                  <a:lnTo>
                    <a:pt x="1183182" y="139618"/>
                  </a:lnTo>
                  <a:lnTo>
                    <a:pt x="1196502" y="182529"/>
                  </a:lnTo>
                  <a:lnTo>
                    <a:pt x="1201146" y="228599"/>
                  </a:lnTo>
                  <a:lnTo>
                    <a:pt x="1201146" y="1657389"/>
                  </a:lnTo>
                  <a:lnTo>
                    <a:pt x="1205791" y="1703459"/>
                  </a:lnTo>
                  <a:lnTo>
                    <a:pt x="1219111" y="1746370"/>
                  </a:lnTo>
                  <a:lnTo>
                    <a:pt x="1240187" y="1785201"/>
                  </a:lnTo>
                  <a:lnTo>
                    <a:pt x="1268102" y="1819033"/>
                  </a:lnTo>
                  <a:lnTo>
                    <a:pt x="1301934" y="1846947"/>
                  </a:lnTo>
                  <a:lnTo>
                    <a:pt x="1340765" y="1868024"/>
                  </a:lnTo>
                  <a:lnTo>
                    <a:pt x="1383675" y="1881344"/>
                  </a:lnTo>
                  <a:lnTo>
                    <a:pt x="1429746" y="1885989"/>
                  </a:lnTo>
                  <a:lnTo>
                    <a:pt x="2655101" y="188598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6057795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8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30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286105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1" y="33873"/>
                </a:moveTo>
                <a:lnTo>
                  <a:pt x="22126" y="758"/>
                </a:lnTo>
                <a:lnTo>
                  <a:pt x="25941" y="0"/>
                </a:lnTo>
                <a:lnTo>
                  <a:pt x="33869" y="0"/>
                </a:lnTo>
                <a:lnTo>
                  <a:pt x="59800" y="29867"/>
                </a:lnTo>
                <a:lnTo>
                  <a:pt x="59804" y="33833"/>
                </a:lnTo>
                <a:lnTo>
                  <a:pt x="25954" y="59803"/>
                </a:lnTo>
                <a:lnTo>
                  <a:pt x="22138" y="59046"/>
                </a:lnTo>
                <a:lnTo>
                  <a:pt x="761" y="37688"/>
                </a:lnTo>
                <a:lnTo>
                  <a:pt x="1" y="3387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514429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42731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71041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2" y="33877"/>
                </a:moveTo>
                <a:lnTo>
                  <a:pt x="22120" y="759"/>
                </a:lnTo>
                <a:lnTo>
                  <a:pt x="33863" y="0"/>
                </a:lnTo>
                <a:lnTo>
                  <a:pt x="37675" y="756"/>
                </a:lnTo>
                <a:lnTo>
                  <a:pt x="59801" y="29867"/>
                </a:lnTo>
                <a:lnTo>
                  <a:pt x="59805" y="33833"/>
                </a:lnTo>
                <a:lnTo>
                  <a:pt x="25957" y="59803"/>
                </a:lnTo>
                <a:lnTo>
                  <a:pt x="22142" y="59047"/>
                </a:lnTo>
                <a:lnTo>
                  <a:pt x="763" y="37692"/>
                </a:lnTo>
                <a:lnTo>
                  <a:pt x="2" y="3387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199351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70"/>
                </a:moveTo>
                <a:lnTo>
                  <a:pt x="22131" y="757"/>
                </a:lnTo>
                <a:lnTo>
                  <a:pt x="25947" y="0"/>
                </a:lnTo>
                <a:lnTo>
                  <a:pt x="33874" y="2"/>
                </a:lnTo>
                <a:lnTo>
                  <a:pt x="59799" y="29868"/>
                </a:lnTo>
                <a:lnTo>
                  <a:pt x="59804" y="33834"/>
                </a:lnTo>
                <a:lnTo>
                  <a:pt x="25951" y="59803"/>
                </a:lnTo>
                <a:lnTo>
                  <a:pt x="22135" y="59046"/>
                </a:lnTo>
                <a:lnTo>
                  <a:pt x="760" y="37685"/>
                </a:lnTo>
                <a:lnTo>
                  <a:pt x="0" y="3387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057795" y="96520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1" y="0"/>
                </a:lnTo>
                <a:lnTo>
                  <a:pt x="33871" y="1"/>
                </a:lnTo>
                <a:lnTo>
                  <a:pt x="59800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3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286105" y="96520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2" y="0"/>
                </a:lnTo>
                <a:lnTo>
                  <a:pt x="33871" y="0"/>
                </a:lnTo>
                <a:lnTo>
                  <a:pt x="59801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2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514429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42733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971043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199351" y="965203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57"/>
                </a:moveTo>
                <a:lnTo>
                  <a:pt x="22134" y="757"/>
                </a:lnTo>
                <a:lnTo>
                  <a:pt x="25948" y="0"/>
                </a:lnTo>
                <a:lnTo>
                  <a:pt x="33878" y="3"/>
                </a:lnTo>
                <a:lnTo>
                  <a:pt x="59800" y="25937"/>
                </a:lnTo>
                <a:lnTo>
                  <a:pt x="59800" y="29901"/>
                </a:lnTo>
                <a:lnTo>
                  <a:pt x="59800" y="33866"/>
                </a:lnTo>
                <a:lnTo>
                  <a:pt x="33861" y="59801"/>
                </a:lnTo>
                <a:lnTo>
                  <a:pt x="25931" y="59800"/>
                </a:lnTo>
                <a:lnTo>
                  <a:pt x="757" y="37672"/>
                </a:lnTo>
                <a:lnTo>
                  <a:pt x="0" y="3385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3462868"/>
            <a:ext cx="5823585" cy="1577975"/>
          </a:xfrm>
          <a:custGeom>
            <a:avLst/>
            <a:gdLst/>
            <a:ahLst/>
            <a:cxnLst/>
            <a:rect l="l" t="t" r="r" b="b"/>
            <a:pathLst>
              <a:path w="5823585" h="1577975">
                <a:moveTo>
                  <a:pt x="5334849" y="1577553"/>
                </a:moveTo>
                <a:lnTo>
                  <a:pt x="0" y="1577553"/>
                </a:lnTo>
                <a:lnTo>
                  <a:pt x="0" y="0"/>
                </a:lnTo>
                <a:lnTo>
                  <a:pt x="5334849" y="0"/>
                </a:lnTo>
                <a:lnTo>
                  <a:pt x="5823392" y="785154"/>
                </a:lnTo>
                <a:lnTo>
                  <a:pt x="5823392" y="792399"/>
                </a:lnTo>
                <a:lnTo>
                  <a:pt x="5334849" y="157755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74724" y="3666691"/>
            <a:ext cx="440055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6935" marR="5080" indent="-864869">
              <a:lnSpc>
                <a:spcPct val="116399"/>
              </a:lnSpc>
              <a:spcBef>
                <a:spcPts val="100"/>
              </a:spcBef>
            </a:pPr>
            <a:r>
              <a:rPr sz="2900" b="1" dirty="0">
                <a:solidFill>
                  <a:srgbClr val="F2F7FD"/>
                </a:solidFill>
                <a:latin typeface="Arial"/>
                <a:cs typeface="Arial"/>
              </a:rPr>
              <a:t>SOLUTION</a:t>
            </a:r>
            <a:r>
              <a:rPr sz="2900" b="1" spc="-170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-30" dirty="0">
                <a:solidFill>
                  <a:srgbClr val="F2F7FD"/>
                </a:solidFill>
                <a:latin typeface="Arial"/>
                <a:cs typeface="Arial"/>
              </a:rPr>
              <a:t>OF</a:t>
            </a:r>
            <a:r>
              <a:rPr sz="2900" b="1" spc="-165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-55" dirty="0">
                <a:solidFill>
                  <a:srgbClr val="F2F7FD"/>
                </a:solidFill>
                <a:latin typeface="Arial"/>
                <a:cs typeface="Arial"/>
              </a:rPr>
              <a:t>PROBLEM </a:t>
            </a:r>
            <a:r>
              <a:rPr sz="2900" b="1" dirty="0">
                <a:solidFill>
                  <a:srgbClr val="F2F7FD"/>
                </a:solidFill>
                <a:latin typeface="Arial"/>
                <a:cs typeface="Arial"/>
              </a:rPr>
              <a:t>STATEMENT</a:t>
            </a:r>
            <a:r>
              <a:rPr sz="2900" b="1" spc="265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229" dirty="0">
                <a:solidFill>
                  <a:srgbClr val="F2F7FD"/>
                </a:solidFill>
                <a:latin typeface="Arial"/>
                <a:cs typeface="Arial"/>
              </a:rPr>
              <a:t>8</a:t>
            </a:r>
            <a:endParaRPr sz="2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0266" y="5469684"/>
            <a:ext cx="6352540" cy="2359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identify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specific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potential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customers,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created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lang="en-US" sz="1900" b="1" u="sng" spc="-25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table</a:t>
            </a:r>
            <a:r>
              <a:rPr sz="1900" b="1" spc="11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using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5" dirty="0">
                <a:solidFill>
                  <a:srgbClr val="2A485E"/>
                </a:solidFill>
                <a:latin typeface="Trebuchet MS"/>
                <a:cs typeface="Trebuchet MS"/>
              </a:rPr>
              <a:t>same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AvgCreditEnquiries</a:t>
            </a:r>
            <a:r>
              <a:rPr sz="1900" b="1" spc="114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measure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from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previous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task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applied</a:t>
            </a: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</a:t>
            </a:r>
            <a:r>
              <a:rPr sz="1900" b="1" spc="-1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filter</a:t>
            </a: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45" dirty="0">
                <a:solidFill>
                  <a:srgbClr val="2A485E"/>
                </a:solidFill>
                <a:latin typeface="Arial"/>
                <a:cs typeface="Arial"/>
              </a:rPr>
              <a:t>where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average</a:t>
            </a:r>
            <a:r>
              <a:rPr sz="1900" b="1" spc="6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inquiries</a:t>
            </a:r>
            <a:r>
              <a:rPr sz="1900" b="1" spc="6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155" dirty="0">
                <a:solidFill>
                  <a:srgbClr val="2A485E"/>
                </a:solidFill>
                <a:latin typeface="Arial"/>
                <a:cs typeface="Arial"/>
              </a:rPr>
              <a:t>&gt;</a:t>
            </a:r>
            <a:r>
              <a:rPr sz="1900" b="1" spc="6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-20" dirty="0">
                <a:solidFill>
                  <a:srgbClr val="2A485E"/>
                </a:solidFill>
                <a:latin typeface="Arial"/>
                <a:cs typeface="Arial"/>
              </a:rPr>
              <a:t>7</a:t>
            </a:r>
            <a:endParaRPr sz="1900" dirty="0">
              <a:latin typeface="Trebuchet MS"/>
              <a:cs typeface="Trebuchet MS"/>
            </a:endParaRPr>
          </a:p>
          <a:p>
            <a:pPr marL="12700" marR="408940">
              <a:lnSpc>
                <a:spcPct val="115100"/>
              </a:lnSpc>
            </a:pP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This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helped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highlight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specific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30" dirty="0">
                <a:solidFill>
                  <a:srgbClr val="2A485E"/>
                </a:solidFill>
                <a:latin typeface="Trebuchet MS"/>
                <a:cs typeface="Trebuchet MS"/>
              </a:rPr>
              <a:t>ages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(14–17)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with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high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interest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900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loans,</a:t>
            </a:r>
            <a:r>
              <a:rPr sz="1900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making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them</a:t>
            </a:r>
            <a:r>
              <a:rPr sz="1900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strong</a:t>
            </a:r>
            <a:r>
              <a:rPr sz="1900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potential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customer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segments.</a:t>
            </a:r>
            <a:endParaRPr sz="1900" dirty="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0266" y="1731852"/>
            <a:ext cx="6656070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From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the data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of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previous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task,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got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clear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that,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I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have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few </a:t>
            </a:r>
            <a:r>
              <a:rPr sz="1900" spc="130" dirty="0">
                <a:solidFill>
                  <a:srgbClr val="2A485E"/>
                </a:solidFill>
                <a:latin typeface="Trebuchet MS"/>
                <a:cs typeface="Trebuchet MS"/>
              </a:rPr>
              <a:t>ages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group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40" dirty="0">
                <a:solidFill>
                  <a:srgbClr val="2A485E"/>
                </a:solidFill>
                <a:latin typeface="Trebuchet MS"/>
                <a:cs typeface="Trebuchet MS"/>
              </a:rPr>
              <a:t>as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potential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customers,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however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now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want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in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depth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study</a:t>
            </a:r>
            <a:r>
              <a:rPr sz="1900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of</a:t>
            </a:r>
            <a:r>
              <a:rPr sz="1900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14" dirty="0">
                <a:solidFill>
                  <a:srgbClr val="2A485E"/>
                </a:solidFill>
                <a:latin typeface="Trebuchet MS"/>
                <a:cs typeface="Trebuchet MS"/>
              </a:rPr>
              <a:t>it,</a:t>
            </a:r>
            <a:r>
              <a:rPr sz="1900" spc="-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all</a:t>
            </a:r>
            <a:r>
              <a:rPr sz="1900" b="1" spc="-3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those</a:t>
            </a:r>
            <a:r>
              <a:rPr sz="1900" b="1" spc="-3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ages</a:t>
            </a:r>
            <a:r>
              <a:rPr sz="1900" b="1" spc="-3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will</a:t>
            </a:r>
            <a:r>
              <a:rPr sz="1900" b="1" spc="-2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be</a:t>
            </a:r>
            <a:r>
              <a:rPr sz="1900" b="1" spc="-3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my</a:t>
            </a:r>
            <a:r>
              <a:rPr sz="1900" b="1" spc="-3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potential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customers</a:t>
            </a:r>
            <a:r>
              <a:rPr sz="1900" b="1" spc="4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55" dirty="0">
                <a:solidFill>
                  <a:srgbClr val="2A485E"/>
                </a:solidFill>
                <a:latin typeface="Arial"/>
                <a:cs typeface="Arial"/>
              </a:rPr>
              <a:t>where</a:t>
            </a:r>
            <a:r>
              <a:rPr sz="1900" b="1" spc="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age</a:t>
            </a:r>
            <a:r>
              <a:rPr sz="1900" b="1" spc="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average</a:t>
            </a:r>
            <a:r>
              <a:rPr sz="1900" b="1" spc="4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inquiry</a:t>
            </a:r>
            <a:r>
              <a:rPr sz="1900" b="1" spc="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is</a:t>
            </a:r>
            <a:r>
              <a:rPr sz="1900" b="1" spc="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more</a:t>
            </a:r>
            <a:r>
              <a:rPr sz="1900" b="1" spc="4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than</a:t>
            </a:r>
            <a:r>
              <a:rPr sz="1900" b="1" spc="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-25" dirty="0">
                <a:solidFill>
                  <a:srgbClr val="2A485E"/>
                </a:solidFill>
                <a:latin typeface="Arial"/>
                <a:cs typeface="Arial"/>
              </a:rPr>
              <a:t>7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514455" y="739457"/>
            <a:ext cx="398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060" algn="l"/>
                <a:tab pos="3968750" algn="l"/>
              </a:tabLst>
            </a:pP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FINANCIAL</a:t>
            </a:r>
            <a:r>
              <a:rPr sz="2400" b="1" u="heavy" spc="-9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ANALYTICS</a:t>
            </a: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60131B9-9CAA-29AF-6612-80A994764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32" y="1485900"/>
            <a:ext cx="6071102" cy="2438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2DE944-F21F-FADA-EFF2-460E46F50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561" y="4590451"/>
            <a:ext cx="5596798" cy="51219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23560" cy="1524000"/>
          </a:xfrm>
          <a:custGeom>
            <a:avLst/>
            <a:gdLst/>
            <a:ahLst/>
            <a:cxnLst/>
            <a:rect l="l" t="t" r="r" b="b"/>
            <a:pathLst>
              <a:path w="5623560" h="1524000">
                <a:moveTo>
                  <a:pt x="5151202" y="1523625"/>
                </a:moveTo>
                <a:lnTo>
                  <a:pt x="0" y="1523625"/>
                </a:lnTo>
                <a:lnTo>
                  <a:pt x="0" y="0"/>
                </a:lnTo>
                <a:lnTo>
                  <a:pt x="5151202" y="0"/>
                </a:lnTo>
                <a:lnTo>
                  <a:pt x="5623043" y="758313"/>
                </a:lnTo>
                <a:lnTo>
                  <a:pt x="5623043" y="765311"/>
                </a:lnTo>
                <a:lnTo>
                  <a:pt x="5151202" y="1523625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3766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PROBLEM</a:t>
            </a:r>
            <a:r>
              <a:rPr spc="65" dirty="0"/>
              <a:t> </a:t>
            </a:r>
            <a:r>
              <a:rPr dirty="0"/>
              <a:t>STATEMENT</a:t>
            </a:r>
            <a:r>
              <a:rPr spc="65" dirty="0"/>
              <a:t> </a:t>
            </a:r>
            <a:r>
              <a:rPr spc="240" dirty="0"/>
              <a:t>9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5911941"/>
            <a:ext cx="5823585" cy="1577975"/>
          </a:xfrm>
          <a:custGeom>
            <a:avLst/>
            <a:gdLst/>
            <a:ahLst/>
            <a:cxnLst/>
            <a:rect l="l" t="t" r="r" b="b"/>
            <a:pathLst>
              <a:path w="5823585" h="1577975">
                <a:moveTo>
                  <a:pt x="5334849" y="1577553"/>
                </a:moveTo>
                <a:lnTo>
                  <a:pt x="0" y="1577553"/>
                </a:lnTo>
                <a:lnTo>
                  <a:pt x="0" y="0"/>
                </a:lnTo>
                <a:lnTo>
                  <a:pt x="5334849" y="0"/>
                </a:lnTo>
                <a:lnTo>
                  <a:pt x="5823392" y="785154"/>
                </a:lnTo>
                <a:lnTo>
                  <a:pt x="5823392" y="792400"/>
                </a:lnTo>
                <a:lnTo>
                  <a:pt x="5334849" y="157755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4724" y="6115764"/>
            <a:ext cx="440055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6935" marR="5080" indent="-864869">
              <a:lnSpc>
                <a:spcPct val="116399"/>
              </a:lnSpc>
              <a:spcBef>
                <a:spcPts val="100"/>
              </a:spcBef>
            </a:pPr>
            <a:r>
              <a:rPr sz="2900" b="1" dirty="0">
                <a:solidFill>
                  <a:srgbClr val="F2F7FD"/>
                </a:solidFill>
                <a:latin typeface="Arial"/>
                <a:cs typeface="Arial"/>
              </a:rPr>
              <a:t>SOLUTION</a:t>
            </a:r>
            <a:r>
              <a:rPr sz="2900" b="1" spc="-170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-30" dirty="0">
                <a:solidFill>
                  <a:srgbClr val="F2F7FD"/>
                </a:solidFill>
                <a:latin typeface="Arial"/>
                <a:cs typeface="Arial"/>
              </a:rPr>
              <a:t>OF</a:t>
            </a:r>
            <a:r>
              <a:rPr sz="2900" b="1" spc="-165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-55" dirty="0">
                <a:solidFill>
                  <a:srgbClr val="F2F7FD"/>
                </a:solidFill>
                <a:latin typeface="Arial"/>
                <a:cs typeface="Arial"/>
              </a:rPr>
              <a:t>PROBLEM </a:t>
            </a:r>
            <a:r>
              <a:rPr sz="2900" b="1" dirty="0">
                <a:solidFill>
                  <a:srgbClr val="F2F7FD"/>
                </a:solidFill>
                <a:latin typeface="Arial"/>
                <a:cs typeface="Arial"/>
              </a:rPr>
              <a:t>STATEMENT</a:t>
            </a:r>
            <a:r>
              <a:rPr sz="2900" b="1" spc="265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229" dirty="0">
                <a:solidFill>
                  <a:srgbClr val="F2F7FD"/>
                </a:solidFill>
                <a:latin typeface="Arial"/>
                <a:cs typeface="Arial"/>
              </a:rPr>
              <a:t>9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19200" y="8668572"/>
            <a:ext cx="9323696" cy="785364"/>
            <a:chOff x="1225553" y="8668571"/>
            <a:chExt cx="9323696" cy="785364"/>
          </a:xfrm>
        </p:grpSpPr>
        <p:sp>
          <p:nvSpPr>
            <p:cNvPr id="7" name="object 7"/>
            <p:cNvSpPr/>
            <p:nvPr/>
          </p:nvSpPr>
          <p:spPr>
            <a:xfrm>
              <a:off x="10059665" y="8668571"/>
              <a:ext cx="489584" cy="559435"/>
            </a:xfrm>
            <a:custGeom>
              <a:avLst/>
              <a:gdLst/>
              <a:ahLst/>
              <a:cxnLst/>
              <a:rect l="l" t="t" r="r" b="b"/>
              <a:pathLst>
                <a:path w="489584" h="559434">
                  <a:moveTo>
                    <a:pt x="0" y="558930"/>
                  </a:moveTo>
                  <a:lnTo>
                    <a:pt x="0" y="0"/>
                  </a:lnTo>
                  <a:lnTo>
                    <a:pt x="489064" y="279465"/>
                  </a:lnTo>
                  <a:lnTo>
                    <a:pt x="0" y="558930"/>
                  </a:lnTo>
                  <a:close/>
                </a:path>
              </a:pathLst>
            </a:custGeom>
            <a:solidFill>
              <a:srgbClr val="29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25553" y="9434885"/>
              <a:ext cx="1293495" cy="19050"/>
            </a:xfrm>
            <a:custGeom>
              <a:avLst/>
              <a:gdLst/>
              <a:ahLst/>
              <a:cxnLst/>
              <a:rect l="l" t="t" r="r" b="b"/>
              <a:pathLst>
                <a:path w="1293495" h="19050">
                  <a:moveTo>
                    <a:pt x="1292869" y="19049"/>
                  </a:moveTo>
                  <a:lnTo>
                    <a:pt x="0" y="19049"/>
                  </a:lnTo>
                  <a:lnTo>
                    <a:pt x="0" y="0"/>
                  </a:lnTo>
                  <a:lnTo>
                    <a:pt x="1292869" y="0"/>
                  </a:lnTo>
                  <a:lnTo>
                    <a:pt x="1292869" y="19049"/>
                  </a:lnTo>
                  <a:close/>
                </a:path>
              </a:pathLst>
            </a:custGeom>
            <a:solidFill>
              <a:srgbClr val="2A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55466" y="7784628"/>
            <a:ext cx="6116955" cy="169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 calculated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25" dirty="0">
                <a:solidFill>
                  <a:srgbClr val="2A485E"/>
                </a:solidFill>
                <a:latin typeface="Trebuchet MS"/>
                <a:cs typeface="Trebuchet MS"/>
              </a:rPr>
              <a:t>LTV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5" dirty="0">
                <a:solidFill>
                  <a:srgbClr val="2A485E"/>
                </a:solidFill>
                <a:latin typeface="Trebuchet MS"/>
                <a:cs typeface="Trebuchet MS"/>
              </a:rPr>
              <a:t>score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using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measure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20" dirty="0">
                <a:solidFill>
                  <a:srgbClr val="2A485E"/>
                </a:solidFill>
                <a:latin typeface="Trebuchet MS"/>
                <a:cs typeface="Trebuchet MS"/>
              </a:rPr>
              <a:t>then 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created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another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measure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called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'Promotion'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assign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offers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0" dirty="0">
                <a:solidFill>
                  <a:srgbClr val="2A485E"/>
                </a:solidFill>
                <a:latin typeface="Trebuchet MS"/>
                <a:cs typeface="Trebuchet MS"/>
              </a:rPr>
              <a:t>based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on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LTV.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This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helped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identify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which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promotion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give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each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0" dirty="0">
                <a:solidFill>
                  <a:srgbClr val="2A485E"/>
                </a:solidFill>
                <a:latin typeface="Trebuchet MS"/>
                <a:cs typeface="Trebuchet MS"/>
              </a:rPr>
              <a:t>age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group.</a:t>
            </a:r>
            <a:endParaRPr sz="1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0" dirty="0">
                <a:solidFill>
                  <a:srgbClr val="2A485E"/>
                </a:solidFill>
                <a:latin typeface="Trebuchet MS"/>
                <a:cs typeface="Trebuchet MS"/>
              </a:rPr>
              <a:t>used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table</a:t>
            </a:r>
            <a:r>
              <a:rPr sz="1900" b="1" spc="-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65" dirty="0">
                <a:solidFill>
                  <a:srgbClr val="2A485E"/>
                </a:solidFill>
                <a:latin typeface="Arial"/>
                <a:cs typeface="Arial"/>
              </a:rPr>
              <a:t>chart</a:t>
            </a:r>
            <a:r>
              <a:rPr sz="1900" b="1" spc="7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for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this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question.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423" y="1487929"/>
            <a:ext cx="10608945" cy="3692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2550" algn="just">
              <a:lnSpc>
                <a:spcPct val="115100"/>
              </a:lnSpc>
              <a:spcBef>
                <a:spcPts val="100"/>
              </a:spcBef>
            </a:pP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shared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your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insights</a:t>
            </a: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on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 basis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of</a:t>
            </a: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 age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5" dirty="0">
                <a:solidFill>
                  <a:srgbClr val="2A485E"/>
                </a:solidFill>
                <a:latin typeface="Trebuchet MS"/>
                <a:cs typeface="Trebuchet MS"/>
              </a:rPr>
              <a:t>groups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higher</a:t>
            </a: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management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they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are</a:t>
            </a: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very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happy</a:t>
            </a:r>
            <a:r>
              <a:rPr sz="1900" spc="4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with</a:t>
            </a:r>
            <a:r>
              <a:rPr sz="1900" spc="4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your</a:t>
            </a:r>
            <a:r>
              <a:rPr sz="1900" spc="4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insights.</a:t>
            </a:r>
            <a:r>
              <a:rPr sz="1900" spc="4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They</a:t>
            </a:r>
            <a:r>
              <a:rPr sz="1900" spc="4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have</a:t>
            </a:r>
            <a:r>
              <a:rPr sz="1900" spc="4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asked</a:t>
            </a:r>
            <a:r>
              <a:rPr sz="1900" spc="4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4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find</a:t>
            </a:r>
            <a:r>
              <a:rPr sz="1900" spc="4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LTV</a:t>
            </a:r>
            <a:r>
              <a:rPr sz="1900" spc="4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scores</a:t>
            </a:r>
            <a:r>
              <a:rPr sz="1900" spc="4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for</a:t>
            </a:r>
            <a:r>
              <a:rPr sz="1900" spc="4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each</a:t>
            </a:r>
            <a:r>
              <a:rPr sz="1900" spc="4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year</a:t>
            </a:r>
            <a:r>
              <a:rPr sz="1900" spc="4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group,</a:t>
            </a:r>
            <a:r>
              <a:rPr sz="1900" spc="4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and </a:t>
            </a:r>
            <a:r>
              <a:rPr sz="1900" spc="110" dirty="0">
                <a:solidFill>
                  <a:srgbClr val="2A485E"/>
                </a:solidFill>
                <a:latin typeface="Trebuchet MS"/>
                <a:cs typeface="Trebuchet MS"/>
              </a:rPr>
              <a:t>based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on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the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LTV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score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roll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out following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promotions.</a:t>
            </a:r>
            <a:endParaRPr sz="1900">
              <a:latin typeface="Trebuchet MS"/>
              <a:cs typeface="Trebuchet MS"/>
            </a:endParaRPr>
          </a:p>
          <a:p>
            <a:pPr marL="135890" algn="just">
              <a:lnSpc>
                <a:spcPct val="100000"/>
              </a:lnSpc>
              <a:spcBef>
                <a:spcPts val="345"/>
              </a:spcBef>
            </a:pP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if</a:t>
            </a:r>
            <a:r>
              <a:rPr sz="1900" b="1" spc="-5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LTV</a:t>
            </a:r>
            <a:r>
              <a:rPr sz="1900" b="1" spc="-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155" dirty="0">
                <a:solidFill>
                  <a:srgbClr val="2A485E"/>
                </a:solidFill>
                <a:latin typeface="Arial"/>
                <a:cs typeface="Arial"/>
              </a:rPr>
              <a:t>&gt;</a:t>
            </a:r>
            <a:r>
              <a:rPr sz="1900" b="1" spc="-5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225" dirty="0">
                <a:solidFill>
                  <a:srgbClr val="2A485E"/>
                </a:solidFill>
                <a:latin typeface="Arial"/>
                <a:cs typeface="Arial"/>
              </a:rPr>
              <a:t>80000</a:t>
            </a:r>
            <a:r>
              <a:rPr sz="1900" b="1" spc="-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245" dirty="0">
                <a:solidFill>
                  <a:srgbClr val="2A485E"/>
                </a:solidFill>
                <a:latin typeface="Arial"/>
                <a:cs typeface="Arial"/>
              </a:rPr>
              <a:t>-</a:t>
            </a:r>
            <a:r>
              <a:rPr sz="1900" b="1" spc="-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“30%</a:t>
            </a:r>
            <a:r>
              <a:rPr sz="1900" b="1" spc="-5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60" dirty="0">
                <a:solidFill>
                  <a:srgbClr val="2A485E"/>
                </a:solidFill>
                <a:latin typeface="Arial"/>
                <a:cs typeface="Arial"/>
              </a:rPr>
              <a:t>off</a:t>
            </a:r>
            <a:r>
              <a:rPr sz="1900" b="1" spc="-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on</a:t>
            </a:r>
            <a:r>
              <a:rPr sz="1900" b="1" spc="-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online</a:t>
            </a:r>
            <a:r>
              <a:rPr sz="1900" b="1" spc="-5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purchases</a:t>
            </a:r>
            <a:r>
              <a:rPr sz="1900" b="1" spc="-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50" dirty="0">
                <a:solidFill>
                  <a:srgbClr val="2A485E"/>
                </a:solidFill>
                <a:latin typeface="Arial"/>
                <a:cs typeface="Arial"/>
              </a:rPr>
              <a:t>+home</a:t>
            </a:r>
            <a:r>
              <a:rPr sz="1900" b="1" spc="-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loan</a:t>
            </a:r>
            <a:r>
              <a:rPr sz="1900" b="1" spc="-5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60" dirty="0">
                <a:solidFill>
                  <a:srgbClr val="2A485E"/>
                </a:solidFill>
                <a:latin typeface="Arial"/>
                <a:cs typeface="Arial"/>
              </a:rPr>
              <a:t>at</a:t>
            </a:r>
            <a:r>
              <a:rPr sz="1900" b="1" spc="-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75" dirty="0">
                <a:solidFill>
                  <a:srgbClr val="2A485E"/>
                </a:solidFill>
                <a:latin typeface="Arial"/>
                <a:cs typeface="Arial"/>
              </a:rPr>
              <a:t>4%</a:t>
            </a:r>
            <a:r>
              <a:rPr sz="1900" b="1" spc="-5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interest”</a:t>
            </a:r>
            <a:endParaRPr sz="1900">
              <a:latin typeface="Arial"/>
              <a:cs typeface="Arial"/>
            </a:endParaRPr>
          </a:p>
          <a:p>
            <a:pPr marL="180340" marR="26034" indent="-168275" algn="just">
              <a:lnSpc>
                <a:spcPct val="115100"/>
              </a:lnSpc>
            </a:pP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LTV</a:t>
            </a:r>
            <a:r>
              <a:rPr sz="1900" b="1" spc="-8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55" dirty="0">
                <a:solidFill>
                  <a:srgbClr val="2A485E"/>
                </a:solidFill>
                <a:latin typeface="Arial"/>
                <a:cs typeface="Arial"/>
              </a:rPr>
              <a:t>between</a:t>
            </a:r>
            <a:r>
              <a:rPr sz="1900" b="1" spc="-7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215" dirty="0">
                <a:solidFill>
                  <a:srgbClr val="2A485E"/>
                </a:solidFill>
                <a:latin typeface="Arial"/>
                <a:cs typeface="Arial"/>
              </a:rPr>
              <a:t>(60000-</a:t>
            </a:r>
            <a:r>
              <a:rPr sz="1900" b="1" spc="210" dirty="0">
                <a:solidFill>
                  <a:srgbClr val="2A485E"/>
                </a:solidFill>
                <a:latin typeface="Arial"/>
                <a:cs typeface="Arial"/>
              </a:rPr>
              <a:t>80000)</a:t>
            </a:r>
            <a:r>
              <a:rPr sz="1900" b="1" spc="-7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245" dirty="0">
                <a:solidFill>
                  <a:srgbClr val="2A485E"/>
                </a:solidFill>
                <a:latin typeface="Arial"/>
                <a:cs typeface="Arial"/>
              </a:rPr>
              <a:t>-</a:t>
            </a:r>
            <a:r>
              <a:rPr sz="1900" b="1" spc="-70" dirty="0">
                <a:solidFill>
                  <a:srgbClr val="2A485E"/>
                </a:solidFill>
                <a:latin typeface="Arial"/>
                <a:cs typeface="Arial"/>
              </a:rPr>
              <a:t> “15%</a:t>
            </a:r>
            <a:r>
              <a:rPr sz="1900" b="1" spc="-6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60" dirty="0">
                <a:solidFill>
                  <a:srgbClr val="2A485E"/>
                </a:solidFill>
                <a:latin typeface="Arial"/>
                <a:cs typeface="Arial"/>
              </a:rPr>
              <a:t>off</a:t>
            </a:r>
            <a:r>
              <a:rPr sz="1900" b="1" spc="-7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on</a:t>
            </a:r>
            <a:r>
              <a:rPr sz="1900" b="1" spc="-7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online</a:t>
            </a:r>
            <a:r>
              <a:rPr sz="1900" b="1" spc="-7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75" dirty="0">
                <a:solidFill>
                  <a:srgbClr val="2A485E"/>
                </a:solidFill>
                <a:latin typeface="Arial"/>
                <a:cs typeface="Arial"/>
              </a:rPr>
              <a:t>purchases+10000</a:t>
            </a:r>
            <a:r>
              <a:rPr sz="1900" b="1" spc="-7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70" dirty="0">
                <a:solidFill>
                  <a:srgbClr val="2A485E"/>
                </a:solidFill>
                <a:latin typeface="Arial"/>
                <a:cs typeface="Arial"/>
              </a:rPr>
              <a:t>worth</a:t>
            </a:r>
            <a:r>
              <a:rPr sz="1900" b="1" spc="-7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50" dirty="0">
                <a:solidFill>
                  <a:srgbClr val="2A485E"/>
                </a:solidFill>
                <a:latin typeface="Arial"/>
                <a:cs typeface="Arial"/>
              </a:rPr>
              <a:t>gift</a:t>
            </a:r>
            <a:r>
              <a:rPr sz="1900" b="1" spc="-7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hampers”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LTV</a:t>
            </a:r>
            <a:r>
              <a:rPr sz="1900" b="1" spc="-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55" dirty="0">
                <a:solidFill>
                  <a:srgbClr val="2A485E"/>
                </a:solidFill>
                <a:latin typeface="Arial"/>
                <a:cs typeface="Arial"/>
              </a:rPr>
              <a:t>between</a:t>
            </a:r>
            <a:r>
              <a:rPr sz="1900" b="1" spc="-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210" dirty="0">
                <a:solidFill>
                  <a:srgbClr val="2A485E"/>
                </a:solidFill>
                <a:latin typeface="Arial"/>
                <a:cs typeface="Arial"/>
              </a:rPr>
              <a:t>(50000-60000)</a:t>
            </a:r>
            <a:r>
              <a:rPr sz="1900" b="1" spc="-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245" dirty="0">
                <a:solidFill>
                  <a:srgbClr val="2A485E"/>
                </a:solidFill>
                <a:latin typeface="Arial"/>
                <a:cs typeface="Arial"/>
              </a:rPr>
              <a:t>-</a:t>
            </a:r>
            <a:r>
              <a:rPr sz="1900" b="1" spc="-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-80" dirty="0">
                <a:solidFill>
                  <a:srgbClr val="2A485E"/>
                </a:solidFill>
                <a:latin typeface="Arial"/>
                <a:cs typeface="Arial"/>
              </a:rPr>
              <a:t>“Any</a:t>
            </a:r>
            <a:r>
              <a:rPr sz="1900" b="1" spc="-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loan</a:t>
            </a:r>
            <a:r>
              <a:rPr sz="1900" b="1" spc="-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60" dirty="0">
                <a:solidFill>
                  <a:srgbClr val="2A485E"/>
                </a:solidFill>
                <a:latin typeface="Arial"/>
                <a:cs typeface="Arial"/>
              </a:rPr>
              <a:t>at</a:t>
            </a:r>
            <a:r>
              <a:rPr sz="1900" b="1" spc="-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5%</a:t>
            </a:r>
            <a:r>
              <a:rPr sz="1900" b="1" spc="-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interest</a:t>
            </a:r>
            <a:r>
              <a:rPr sz="1900" b="1" spc="-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rate”</a:t>
            </a:r>
            <a:endParaRPr sz="1900">
              <a:latin typeface="Arial"/>
              <a:cs typeface="Arial"/>
            </a:endParaRPr>
          </a:p>
          <a:p>
            <a:pPr marL="80010" algn="just">
              <a:lnSpc>
                <a:spcPct val="100000"/>
              </a:lnSpc>
              <a:spcBef>
                <a:spcPts val="345"/>
              </a:spcBef>
            </a:pP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calculate</a:t>
            </a:r>
            <a:r>
              <a:rPr sz="1900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LTV-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0" dirty="0">
                <a:solidFill>
                  <a:srgbClr val="2A485E"/>
                </a:solidFill>
                <a:latin typeface="Trebuchet MS"/>
                <a:cs typeface="Trebuchet MS"/>
              </a:rPr>
              <a:t>use</a:t>
            </a:r>
            <a:r>
              <a:rPr sz="1900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following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formula</a:t>
            </a:r>
            <a:r>
              <a:rPr sz="1900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4" dirty="0">
                <a:solidFill>
                  <a:srgbClr val="2A485E"/>
                </a:solidFill>
                <a:latin typeface="Trebuchet MS"/>
                <a:cs typeface="Trebuchet MS"/>
              </a:rPr>
              <a:t>-</a:t>
            </a:r>
            <a:endParaRPr sz="1900">
              <a:latin typeface="Trebuchet MS"/>
              <a:cs typeface="Trebuchet MS"/>
            </a:endParaRPr>
          </a:p>
          <a:p>
            <a:pPr marL="12700" marR="5080" algn="just">
              <a:lnSpc>
                <a:spcPct val="115100"/>
              </a:lnSpc>
            </a:pP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LTV=</a:t>
            </a:r>
            <a:r>
              <a:rPr sz="1900" b="1" spc="33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65" dirty="0">
                <a:solidFill>
                  <a:srgbClr val="2A485E"/>
                </a:solidFill>
                <a:latin typeface="Arial"/>
                <a:cs typeface="Arial"/>
              </a:rPr>
              <a:t>(0.3*Average</a:t>
            </a:r>
            <a:r>
              <a:rPr sz="1900" b="1" spc="3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annual</a:t>
            </a:r>
            <a:r>
              <a:rPr sz="1900" b="1" spc="3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Income</a:t>
            </a:r>
            <a:r>
              <a:rPr sz="1900" b="1" spc="3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of</a:t>
            </a:r>
            <a:r>
              <a:rPr sz="1900" b="1" spc="3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65" dirty="0">
                <a:solidFill>
                  <a:srgbClr val="2A485E"/>
                </a:solidFill>
                <a:latin typeface="Arial"/>
                <a:cs typeface="Arial"/>
              </a:rPr>
              <a:t>the</a:t>
            </a:r>
            <a:r>
              <a:rPr sz="1900" b="1" spc="3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95" dirty="0">
                <a:solidFill>
                  <a:srgbClr val="2A485E"/>
                </a:solidFill>
                <a:latin typeface="Arial"/>
                <a:cs typeface="Arial"/>
              </a:rPr>
              <a:t>age)-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(0.15*Average</a:t>
            </a:r>
            <a:r>
              <a:rPr sz="1900" b="1" spc="3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days</a:t>
            </a:r>
            <a:r>
              <a:rPr sz="1900" b="1" spc="3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in</a:t>
            </a:r>
            <a:r>
              <a:rPr sz="1900" b="1" spc="3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delay</a:t>
            </a:r>
            <a:r>
              <a:rPr sz="1900" b="1" spc="34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of</a:t>
            </a:r>
            <a:r>
              <a:rPr sz="1900" b="1" spc="3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payment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from</a:t>
            </a:r>
            <a:r>
              <a:rPr sz="1900" b="1" spc="43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due</a:t>
            </a:r>
            <a:r>
              <a:rPr sz="1900" b="1" spc="43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50" dirty="0">
                <a:solidFill>
                  <a:srgbClr val="2A485E"/>
                </a:solidFill>
                <a:latin typeface="Arial"/>
                <a:cs typeface="Arial"/>
              </a:rPr>
              <a:t>date</a:t>
            </a:r>
            <a:r>
              <a:rPr sz="1900" b="1" spc="434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for</a:t>
            </a:r>
            <a:r>
              <a:rPr sz="1900" b="1" spc="43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60" dirty="0">
                <a:solidFill>
                  <a:srgbClr val="2A485E"/>
                </a:solidFill>
                <a:latin typeface="Arial"/>
                <a:cs typeface="Arial"/>
              </a:rPr>
              <a:t>that</a:t>
            </a:r>
            <a:r>
              <a:rPr sz="1900" b="1" spc="434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age</a:t>
            </a:r>
            <a:r>
              <a:rPr sz="1900" b="1" spc="43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80" dirty="0">
                <a:solidFill>
                  <a:srgbClr val="2A485E"/>
                </a:solidFill>
                <a:latin typeface="Arial"/>
                <a:cs typeface="Arial"/>
              </a:rPr>
              <a:t>)+0.4(Average</a:t>
            </a:r>
            <a:r>
              <a:rPr sz="1900" b="1" spc="43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of</a:t>
            </a:r>
            <a:r>
              <a:rPr sz="1900" b="1" spc="434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credit</a:t>
            </a:r>
            <a:r>
              <a:rPr sz="1900" b="1" spc="43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score[to</a:t>
            </a:r>
            <a:r>
              <a:rPr sz="1900" b="1" spc="434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calculate</a:t>
            </a:r>
            <a:r>
              <a:rPr sz="1900" b="1" spc="43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credit</a:t>
            </a:r>
            <a:r>
              <a:rPr sz="1900" b="1" spc="43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score</a:t>
            </a:r>
            <a:r>
              <a:rPr sz="1900" b="1" spc="434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-25" dirty="0">
                <a:solidFill>
                  <a:srgbClr val="2A485E"/>
                </a:solidFill>
                <a:latin typeface="Arial"/>
                <a:cs typeface="Arial"/>
              </a:rPr>
              <a:t>go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down</a:t>
            </a:r>
            <a:r>
              <a:rPr sz="1900" b="1" spc="175" dirty="0">
                <a:solidFill>
                  <a:srgbClr val="2A485E"/>
                </a:solidFill>
                <a:latin typeface="Arial"/>
                <a:cs typeface="Arial"/>
              </a:rPr>
              <a:t>  </a:t>
            </a:r>
            <a:r>
              <a:rPr sz="1900" b="1" spc="55" dirty="0">
                <a:solidFill>
                  <a:srgbClr val="2A485E"/>
                </a:solidFill>
                <a:latin typeface="Arial"/>
                <a:cs typeface="Arial"/>
              </a:rPr>
              <a:t>good-</a:t>
            </a:r>
            <a:r>
              <a:rPr sz="1900" b="1" spc="180" dirty="0">
                <a:solidFill>
                  <a:srgbClr val="2A485E"/>
                </a:solidFill>
                <a:latin typeface="Arial"/>
                <a:cs typeface="Arial"/>
              </a:rPr>
              <a:t>3 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bad</a:t>
            </a:r>
            <a:r>
              <a:rPr sz="1900" b="1" spc="180" dirty="0">
                <a:solidFill>
                  <a:srgbClr val="2A485E"/>
                </a:solidFill>
                <a:latin typeface="Arial"/>
                <a:cs typeface="Arial"/>
              </a:rPr>
              <a:t>  </a:t>
            </a:r>
            <a:r>
              <a:rPr sz="1900" b="1" spc="240" dirty="0">
                <a:solidFill>
                  <a:srgbClr val="2A485E"/>
                </a:solidFill>
                <a:latin typeface="Arial"/>
                <a:cs typeface="Arial"/>
              </a:rPr>
              <a:t>-</a:t>
            </a:r>
            <a:r>
              <a:rPr sz="1900" b="1" spc="90" dirty="0">
                <a:solidFill>
                  <a:srgbClr val="2A485E"/>
                </a:solidFill>
                <a:latin typeface="Arial"/>
                <a:cs typeface="Arial"/>
              </a:rPr>
              <a:t>0])+(0.075*Average</a:t>
            </a:r>
            <a:r>
              <a:rPr sz="1900" b="1" spc="175" dirty="0">
                <a:solidFill>
                  <a:srgbClr val="2A485E"/>
                </a:solidFill>
                <a:latin typeface="Arial"/>
                <a:cs typeface="Arial"/>
              </a:rPr>
              <a:t> 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Amount</a:t>
            </a:r>
            <a:r>
              <a:rPr sz="1900" b="1" spc="180" dirty="0">
                <a:solidFill>
                  <a:srgbClr val="2A485E"/>
                </a:solidFill>
                <a:latin typeface="Arial"/>
                <a:cs typeface="Arial"/>
              </a:rPr>
              <a:t>  </a:t>
            </a:r>
            <a:r>
              <a:rPr sz="1900" b="1" spc="60" dirty="0">
                <a:solidFill>
                  <a:srgbClr val="2A485E"/>
                </a:solidFill>
                <a:latin typeface="Arial"/>
                <a:cs typeface="Arial"/>
              </a:rPr>
              <a:t>Invested)+(0.075*Average</a:t>
            </a:r>
            <a:r>
              <a:rPr sz="1900" b="1" spc="180" dirty="0">
                <a:solidFill>
                  <a:srgbClr val="2A485E"/>
                </a:solidFill>
                <a:latin typeface="Arial"/>
                <a:cs typeface="Arial"/>
              </a:rPr>
              <a:t>  </a:t>
            </a:r>
            <a:r>
              <a:rPr sz="1900" b="1" spc="35" dirty="0">
                <a:solidFill>
                  <a:srgbClr val="2A485E"/>
                </a:solidFill>
                <a:latin typeface="Arial"/>
                <a:cs typeface="Arial"/>
              </a:rPr>
              <a:t>Monthly </a:t>
            </a: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balance)</a:t>
            </a:r>
            <a:endParaRPr sz="1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514455" y="739457"/>
            <a:ext cx="398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060" algn="l"/>
                <a:tab pos="3968750" algn="l"/>
              </a:tabLst>
            </a:pP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FINANCIAL</a:t>
            </a:r>
            <a:r>
              <a:rPr sz="2400" b="1" u="heavy" spc="-9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ANALYTICS</a:t>
            </a: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08479" y="8948003"/>
            <a:ext cx="8251825" cy="1024890"/>
          </a:xfrm>
          <a:custGeom>
            <a:avLst/>
            <a:gdLst/>
            <a:ahLst/>
            <a:cxnLst/>
            <a:rect l="l" t="t" r="r" b="b"/>
            <a:pathLst>
              <a:path w="8251825" h="1024890">
                <a:moveTo>
                  <a:pt x="0" y="682423"/>
                </a:moveTo>
                <a:lnTo>
                  <a:pt x="0" y="853647"/>
                </a:lnTo>
                <a:lnTo>
                  <a:pt x="3320" y="887208"/>
                </a:lnTo>
                <a:lnTo>
                  <a:pt x="28767" y="948643"/>
                </a:lnTo>
                <a:lnTo>
                  <a:pt x="76229" y="996104"/>
                </a:lnTo>
                <a:lnTo>
                  <a:pt x="137664" y="1021552"/>
                </a:lnTo>
                <a:lnTo>
                  <a:pt x="171224" y="1024872"/>
                </a:lnTo>
                <a:lnTo>
                  <a:pt x="6427914" y="1024872"/>
                </a:lnTo>
                <a:lnTo>
                  <a:pt x="6473984" y="1020228"/>
                </a:lnTo>
                <a:lnTo>
                  <a:pt x="6516895" y="1006907"/>
                </a:lnTo>
                <a:lnTo>
                  <a:pt x="6555726" y="985831"/>
                </a:lnTo>
                <a:lnTo>
                  <a:pt x="6589558" y="957917"/>
                </a:lnTo>
                <a:lnTo>
                  <a:pt x="6617472" y="924084"/>
                </a:lnTo>
                <a:lnTo>
                  <a:pt x="6638549" y="885253"/>
                </a:lnTo>
                <a:lnTo>
                  <a:pt x="6651869" y="842343"/>
                </a:lnTo>
                <a:lnTo>
                  <a:pt x="6656514" y="796272"/>
                </a:lnTo>
                <a:lnTo>
                  <a:pt x="6656514" y="228599"/>
                </a:lnTo>
                <a:lnTo>
                  <a:pt x="6661158" y="182529"/>
                </a:lnTo>
                <a:lnTo>
                  <a:pt x="6674478" y="139618"/>
                </a:lnTo>
                <a:lnTo>
                  <a:pt x="6695555" y="100787"/>
                </a:lnTo>
                <a:lnTo>
                  <a:pt x="6723469" y="66955"/>
                </a:lnTo>
                <a:lnTo>
                  <a:pt x="6757301" y="39041"/>
                </a:lnTo>
                <a:lnTo>
                  <a:pt x="6796132" y="17964"/>
                </a:lnTo>
                <a:lnTo>
                  <a:pt x="6839043" y="4644"/>
                </a:lnTo>
                <a:lnTo>
                  <a:pt x="6885114" y="0"/>
                </a:lnTo>
                <a:lnTo>
                  <a:pt x="8251234" y="0"/>
                </a:lnTo>
              </a:path>
            </a:pathLst>
          </a:custGeom>
          <a:ln w="38099">
            <a:solidFill>
              <a:srgbClr val="2A48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B3E5FA-1180-3D4D-E45A-7FFBA0F6C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790" y="1271015"/>
            <a:ext cx="7414210" cy="3415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E0BD7DA-04CA-3022-FB1C-72F3C5EF0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790" y="4902090"/>
            <a:ext cx="7020905" cy="8764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3606E1-299C-D3A9-35CA-E740FBEDB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22" y="6115764"/>
            <a:ext cx="3803978" cy="41712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23560" cy="1524000"/>
          </a:xfrm>
          <a:custGeom>
            <a:avLst/>
            <a:gdLst/>
            <a:ahLst/>
            <a:cxnLst/>
            <a:rect l="l" t="t" r="r" b="b"/>
            <a:pathLst>
              <a:path w="5623560" h="1524000">
                <a:moveTo>
                  <a:pt x="5151202" y="1523625"/>
                </a:moveTo>
                <a:lnTo>
                  <a:pt x="0" y="1523625"/>
                </a:lnTo>
                <a:lnTo>
                  <a:pt x="0" y="0"/>
                </a:lnTo>
                <a:lnTo>
                  <a:pt x="5151202" y="0"/>
                </a:lnTo>
                <a:lnTo>
                  <a:pt x="5623043" y="758313"/>
                </a:lnTo>
                <a:lnTo>
                  <a:pt x="5623043" y="765311"/>
                </a:lnTo>
                <a:lnTo>
                  <a:pt x="5151202" y="1523625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376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PROBLEM</a:t>
            </a:r>
            <a:r>
              <a:rPr spc="65" dirty="0"/>
              <a:t> </a:t>
            </a:r>
            <a:r>
              <a:rPr dirty="0"/>
              <a:t>STATEMENT</a:t>
            </a:r>
            <a:r>
              <a:rPr spc="65" dirty="0"/>
              <a:t> </a:t>
            </a:r>
            <a:r>
              <a:rPr spc="35" dirty="0"/>
              <a:t>10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627649"/>
            <a:ext cx="5823585" cy="1577975"/>
          </a:xfrm>
          <a:custGeom>
            <a:avLst/>
            <a:gdLst/>
            <a:ahLst/>
            <a:cxnLst/>
            <a:rect l="l" t="t" r="r" b="b"/>
            <a:pathLst>
              <a:path w="5823585" h="1577975">
                <a:moveTo>
                  <a:pt x="5334849" y="1577553"/>
                </a:moveTo>
                <a:lnTo>
                  <a:pt x="0" y="1577553"/>
                </a:lnTo>
                <a:lnTo>
                  <a:pt x="0" y="0"/>
                </a:lnTo>
                <a:lnTo>
                  <a:pt x="5334849" y="0"/>
                </a:lnTo>
                <a:lnTo>
                  <a:pt x="5823392" y="785153"/>
                </a:lnTo>
                <a:lnTo>
                  <a:pt x="5823392" y="792399"/>
                </a:lnTo>
                <a:lnTo>
                  <a:pt x="5334849" y="157755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4724" y="4831471"/>
            <a:ext cx="440055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4860" marR="5080" indent="-772795">
              <a:lnSpc>
                <a:spcPct val="116399"/>
              </a:lnSpc>
              <a:spcBef>
                <a:spcPts val="100"/>
              </a:spcBef>
            </a:pPr>
            <a:r>
              <a:rPr sz="2900" b="1" dirty="0">
                <a:solidFill>
                  <a:srgbClr val="F2F7FD"/>
                </a:solidFill>
                <a:latin typeface="Arial"/>
                <a:cs typeface="Arial"/>
              </a:rPr>
              <a:t>SOLUTION</a:t>
            </a:r>
            <a:r>
              <a:rPr sz="2900" b="1" spc="-170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-30" dirty="0">
                <a:solidFill>
                  <a:srgbClr val="F2F7FD"/>
                </a:solidFill>
                <a:latin typeface="Arial"/>
                <a:cs typeface="Arial"/>
              </a:rPr>
              <a:t>OF</a:t>
            </a:r>
            <a:r>
              <a:rPr sz="2900" b="1" spc="-165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-55" dirty="0">
                <a:solidFill>
                  <a:srgbClr val="F2F7FD"/>
                </a:solidFill>
                <a:latin typeface="Arial"/>
                <a:cs typeface="Arial"/>
              </a:rPr>
              <a:t>PROBLEM </a:t>
            </a:r>
            <a:r>
              <a:rPr sz="2900" b="1" dirty="0">
                <a:solidFill>
                  <a:srgbClr val="F2F7FD"/>
                </a:solidFill>
                <a:latin typeface="Arial"/>
                <a:cs typeface="Arial"/>
              </a:rPr>
              <a:t>STATEMENT</a:t>
            </a:r>
            <a:r>
              <a:rPr sz="2900" b="1" spc="265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35" dirty="0">
                <a:solidFill>
                  <a:srgbClr val="F2F7FD"/>
                </a:solidFill>
                <a:latin typeface="Arial"/>
                <a:cs typeface="Arial"/>
              </a:rPr>
              <a:t>10</a:t>
            </a:r>
            <a:endParaRPr sz="2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99418" y="6060137"/>
            <a:ext cx="489584" cy="559435"/>
          </a:xfrm>
          <a:custGeom>
            <a:avLst/>
            <a:gdLst/>
            <a:ahLst/>
            <a:cxnLst/>
            <a:rect l="l" t="t" r="r" b="b"/>
            <a:pathLst>
              <a:path w="489584" h="559434">
                <a:moveTo>
                  <a:pt x="0" y="558930"/>
                </a:moveTo>
                <a:lnTo>
                  <a:pt x="0" y="0"/>
                </a:lnTo>
                <a:lnTo>
                  <a:pt x="489064" y="279465"/>
                </a:lnTo>
                <a:lnTo>
                  <a:pt x="0" y="558930"/>
                </a:lnTo>
                <a:close/>
              </a:path>
            </a:pathLst>
          </a:custGeom>
          <a:solidFill>
            <a:srgbClr val="29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9960" y="6610081"/>
            <a:ext cx="6229350" cy="169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9265">
              <a:lnSpc>
                <a:spcPct val="115100"/>
              </a:lnSpc>
              <a:spcBef>
                <a:spcPts val="100"/>
              </a:spcBef>
            </a:pP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</a:t>
            </a:r>
            <a:r>
              <a:rPr sz="1900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analyzed</a:t>
            </a:r>
            <a:r>
              <a:rPr sz="1900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average</a:t>
            </a:r>
            <a:r>
              <a:rPr sz="1900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number</a:t>
            </a:r>
            <a:r>
              <a:rPr sz="1900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of</a:t>
            </a:r>
            <a:r>
              <a:rPr sz="1900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loans</a:t>
            </a:r>
            <a:r>
              <a:rPr sz="1900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credit </a:t>
            </a:r>
            <a:r>
              <a:rPr sz="1900" spc="95" dirty="0">
                <a:solidFill>
                  <a:srgbClr val="2A485E"/>
                </a:solidFill>
                <a:latin typeface="Trebuchet MS"/>
                <a:cs typeface="Trebuchet MS"/>
              </a:rPr>
              <a:t>cards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4" dirty="0">
                <a:solidFill>
                  <a:srgbClr val="2A485E"/>
                </a:solidFill>
                <a:latin typeface="Trebuchet MS"/>
                <a:cs typeface="Trebuchet MS"/>
              </a:rPr>
              <a:t>by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0" dirty="0">
                <a:solidFill>
                  <a:srgbClr val="2A485E"/>
                </a:solidFill>
                <a:latin typeface="Trebuchet MS"/>
                <a:cs typeface="Trebuchet MS"/>
              </a:rPr>
              <a:t>age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using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an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b="1" u="sng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area</a:t>
            </a:r>
            <a:r>
              <a:rPr sz="1900" b="1" u="sng" spc="-55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1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chart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.</a:t>
            </a:r>
            <a:endParaRPr sz="1900">
              <a:latin typeface="Trebuchet MS"/>
              <a:cs typeface="Trebuchet MS"/>
            </a:endParaRPr>
          </a:p>
          <a:p>
            <a:pPr marL="12700" marR="5080">
              <a:lnSpc>
                <a:spcPct val="115100"/>
              </a:lnSpc>
            </a:pP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This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helped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uncover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how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credit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card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ownership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varies </a:t>
            </a:r>
            <a:r>
              <a:rPr sz="1900" spc="114" dirty="0">
                <a:solidFill>
                  <a:srgbClr val="2A485E"/>
                </a:solidFill>
                <a:latin typeface="Trebuchet MS"/>
                <a:cs typeface="Trebuchet MS"/>
              </a:rPr>
              <a:t>across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0" dirty="0">
                <a:solidFill>
                  <a:srgbClr val="2A485E"/>
                </a:solidFill>
                <a:latin typeface="Trebuchet MS"/>
                <a:cs typeface="Trebuchet MS"/>
              </a:rPr>
              <a:t>age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groups,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supporting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better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targeting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for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credit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card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offers.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9960" y="1863228"/>
            <a:ext cx="7854950" cy="202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100"/>
              </a:lnSpc>
              <a:spcBef>
                <a:spcPts val="100"/>
              </a:spcBef>
            </a:pP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Calculate</a:t>
            </a:r>
            <a:r>
              <a:rPr sz="1900" spc="484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3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average</a:t>
            </a:r>
            <a:r>
              <a:rPr sz="1900" b="1" spc="41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number</a:t>
            </a:r>
            <a:r>
              <a:rPr sz="1900" b="1" spc="409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of</a:t>
            </a:r>
            <a:r>
              <a:rPr sz="1900" b="1" spc="409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loans</a:t>
            </a:r>
            <a:r>
              <a:rPr sz="1900" b="1" spc="41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and</a:t>
            </a:r>
            <a:r>
              <a:rPr sz="1900" b="1" spc="409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credit</a:t>
            </a:r>
            <a:r>
              <a:rPr sz="1900" b="1" spc="409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cards</a:t>
            </a:r>
            <a:r>
              <a:rPr sz="1900" b="1" spc="409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held</a:t>
            </a:r>
            <a:r>
              <a:rPr sz="1900" b="1" spc="41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-25" dirty="0">
                <a:solidFill>
                  <a:srgbClr val="2A485E"/>
                </a:solidFill>
                <a:latin typeface="Arial"/>
                <a:cs typeface="Arial"/>
              </a:rPr>
              <a:t>by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customers</a:t>
            </a:r>
            <a:r>
              <a:rPr sz="1900" b="1" spc="175" dirty="0">
                <a:solidFill>
                  <a:srgbClr val="2A485E"/>
                </a:solidFill>
                <a:latin typeface="Arial"/>
                <a:cs typeface="Arial"/>
              </a:rPr>
              <a:t> 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across</a:t>
            </a:r>
            <a:r>
              <a:rPr sz="1900" b="1" spc="175" dirty="0">
                <a:solidFill>
                  <a:srgbClr val="2A485E"/>
                </a:solidFill>
                <a:latin typeface="Arial"/>
                <a:cs typeface="Arial"/>
              </a:rPr>
              <a:t>  </a:t>
            </a:r>
            <a:r>
              <a:rPr sz="1900" b="1" spc="45" dirty="0">
                <a:solidFill>
                  <a:srgbClr val="2A485E"/>
                </a:solidFill>
                <a:latin typeface="Arial"/>
                <a:cs typeface="Arial"/>
              </a:rPr>
              <a:t>different</a:t>
            </a:r>
            <a:r>
              <a:rPr sz="1900" b="1" spc="175" dirty="0">
                <a:solidFill>
                  <a:srgbClr val="2A485E"/>
                </a:solidFill>
                <a:latin typeface="Arial"/>
                <a:cs typeface="Arial"/>
              </a:rPr>
              <a:t> 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age.</a:t>
            </a:r>
            <a:r>
              <a:rPr sz="1900" b="1" spc="229" dirty="0">
                <a:solidFill>
                  <a:srgbClr val="2A485E"/>
                </a:solidFill>
                <a:latin typeface="Arial"/>
                <a:cs typeface="Arial"/>
              </a:rPr>
              <a:t> 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Present</a:t>
            </a:r>
            <a:r>
              <a:rPr sz="1900" spc="180" dirty="0">
                <a:solidFill>
                  <a:srgbClr val="2A485E"/>
                </a:solidFill>
                <a:latin typeface="Trebuchet MS"/>
                <a:cs typeface="Trebuchet MS"/>
              </a:rPr>
              <a:t> 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these</a:t>
            </a:r>
            <a:r>
              <a:rPr sz="1900" spc="185" dirty="0">
                <a:solidFill>
                  <a:srgbClr val="2A485E"/>
                </a:solidFill>
                <a:latin typeface="Trebuchet MS"/>
                <a:cs typeface="Trebuchet MS"/>
              </a:rPr>
              <a:t>  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averages</a:t>
            </a:r>
            <a:r>
              <a:rPr sz="1900" spc="185" dirty="0">
                <a:solidFill>
                  <a:srgbClr val="2A485E"/>
                </a:solidFill>
                <a:latin typeface="Trebuchet MS"/>
                <a:cs typeface="Trebuchet MS"/>
              </a:rPr>
              <a:t> 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and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analyse</a:t>
            </a:r>
            <a:r>
              <a:rPr sz="1900" spc="4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4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data</a:t>
            </a:r>
            <a:r>
              <a:rPr sz="1900" spc="4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4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uncover</a:t>
            </a:r>
            <a:r>
              <a:rPr sz="1900" spc="4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trends</a:t>
            </a:r>
            <a:r>
              <a:rPr sz="1900" spc="4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4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insights</a:t>
            </a:r>
            <a:r>
              <a:rPr sz="1900" spc="4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related</a:t>
            </a:r>
            <a:r>
              <a:rPr sz="1900" spc="4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4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credit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card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ownership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by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age.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This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analysis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will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help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understanding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how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credit</a:t>
            </a:r>
            <a:r>
              <a:rPr sz="1900" spc="1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card</a:t>
            </a:r>
            <a:r>
              <a:rPr sz="1900" spc="1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4" dirty="0">
                <a:solidFill>
                  <a:srgbClr val="2A485E"/>
                </a:solidFill>
                <a:latin typeface="Trebuchet MS"/>
                <a:cs typeface="Trebuchet MS"/>
              </a:rPr>
              <a:t>usage</a:t>
            </a:r>
            <a:r>
              <a:rPr sz="1900" spc="1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varies</a:t>
            </a:r>
            <a:r>
              <a:rPr sz="1900" spc="1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with</a:t>
            </a:r>
            <a:r>
              <a:rPr sz="1900" spc="1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age,</a:t>
            </a:r>
            <a:r>
              <a:rPr sz="1900" spc="1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which</a:t>
            </a:r>
            <a:r>
              <a:rPr sz="1900" spc="1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can</a:t>
            </a:r>
            <a:r>
              <a:rPr sz="1900" spc="1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inform</a:t>
            </a:r>
            <a:r>
              <a:rPr sz="1900" spc="1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targeted</a:t>
            </a:r>
            <a:r>
              <a:rPr sz="1900" spc="1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credit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card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offers</a:t>
            </a: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marketing</a:t>
            </a: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strategies.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14455" y="739457"/>
            <a:ext cx="398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060" algn="l"/>
                <a:tab pos="3968750" algn="l"/>
              </a:tabLst>
            </a:pP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FINANCIAL</a:t>
            </a:r>
            <a:r>
              <a:rPr sz="2400" b="1" u="heavy" spc="-9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ANALYTICS</a:t>
            </a: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07228" y="6339568"/>
            <a:ext cx="4937125" cy="859790"/>
          </a:xfrm>
          <a:custGeom>
            <a:avLst/>
            <a:gdLst/>
            <a:ahLst/>
            <a:cxnLst/>
            <a:rect l="l" t="t" r="r" b="b"/>
            <a:pathLst>
              <a:path w="4937125" h="859790">
                <a:moveTo>
                  <a:pt x="0" y="859546"/>
                </a:moveTo>
                <a:lnTo>
                  <a:pt x="2239785" y="859546"/>
                </a:lnTo>
                <a:lnTo>
                  <a:pt x="2285856" y="854902"/>
                </a:lnTo>
                <a:lnTo>
                  <a:pt x="2328767" y="841582"/>
                </a:lnTo>
                <a:lnTo>
                  <a:pt x="2367598" y="820505"/>
                </a:lnTo>
                <a:lnTo>
                  <a:pt x="2401430" y="792591"/>
                </a:lnTo>
                <a:lnTo>
                  <a:pt x="2429344" y="758759"/>
                </a:lnTo>
                <a:lnTo>
                  <a:pt x="2450421" y="719928"/>
                </a:lnTo>
                <a:lnTo>
                  <a:pt x="2463741" y="677017"/>
                </a:lnTo>
                <a:lnTo>
                  <a:pt x="2468385" y="630946"/>
                </a:lnTo>
                <a:lnTo>
                  <a:pt x="2468385" y="228599"/>
                </a:lnTo>
                <a:lnTo>
                  <a:pt x="2473030" y="182529"/>
                </a:lnTo>
                <a:lnTo>
                  <a:pt x="2486350" y="139618"/>
                </a:lnTo>
                <a:lnTo>
                  <a:pt x="2507427" y="100787"/>
                </a:lnTo>
                <a:lnTo>
                  <a:pt x="2535341" y="66955"/>
                </a:lnTo>
                <a:lnTo>
                  <a:pt x="2569173" y="39041"/>
                </a:lnTo>
                <a:lnTo>
                  <a:pt x="2608004" y="17964"/>
                </a:lnTo>
                <a:lnTo>
                  <a:pt x="2650914" y="4644"/>
                </a:lnTo>
                <a:lnTo>
                  <a:pt x="2696985" y="0"/>
                </a:lnTo>
                <a:lnTo>
                  <a:pt x="4936771" y="0"/>
                </a:lnTo>
              </a:path>
            </a:pathLst>
          </a:custGeom>
          <a:ln w="38099">
            <a:solidFill>
              <a:srgbClr val="2A48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A954C0-3E2D-372B-1868-EDE99F745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616" y="4229100"/>
            <a:ext cx="6922783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23560" cy="1524000"/>
          </a:xfrm>
          <a:custGeom>
            <a:avLst/>
            <a:gdLst/>
            <a:ahLst/>
            <a:cxnLst/>
            <a:rect l="l" t="t" r="r" b="b"/>
            <a:pathLst>
              <a:path w="5623560" h="1524000">
                <a:moveTo>
                  <a:pt x="5151202" y="1523625"/>
                </a:moveTo>
                <a:lnTo>
                  <a:pt x="0" y="1523625"/>
                </a:lnTo>
                <a:lnTo>
                  <a:pt x="0" y="0"/>
                </a:lnTo>
                <a:lnTo>
                  <a:pt x="5151202" y="0"/>
                </a:lnTo>
                <a:lnTo>
                  <a:pt x="5623043" y="758313"/>
                </a:lnTo>
                <a:lnTo>
                  <a:pt x="5623043" y="765311"/>
                </a:lnTo>
                <a:lnTo>
                  <a:pt x="5151202" y="1523625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4519" y="504888"/>
            <a:ext cx="464820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PROBLEM</a:t>
            </a:r>
            <a:r>
              <a:rPr spc="65" dirty="0"/>
              <a:t> </a:t>
            </a:r>
            <a:r>
              <a:rPr dirty="0"/>
              <a:t>STATEMENT</a:t>
            </a:r>
            <a:r>
              <a:rPr spc="65" dirty="0"/>
              <a:t> </a:t>
            </a:r>
            <a:r>
              <a:rPr spc="-114" dirty="0"/>
              <a:t>11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3965146"/>
            <a:ext cx="5823585" cy="1577975"/>
          </a:xfrm>
          <a:custGeom>
            <a:avLst/>
            <a:gdLst/>
            <a:ahLst/>
            <a:cxnLst/>
            <a:rect l="l" t="t" r="r" b="b"/>
            <a:pathLst>
              <a:path w="5823585" h="1577975">
                <a:moveTo>
                  <a:pt x="5334849" y="1577553"/>
                </a:moveTo>
                <a:lnTo>
                  <a:pt x="0" y="1577553"/>
                </a:lnTo>
                <a:lnTo>
                  <a:pt x="0" y="0"/>
                </a:lnTo>
                <a:lnTo>
                  <a:pt x="5334849" y="0"/>
                </a:lnTo>
                <a:lnTo>
                  <a:pt x="5823392" y="785154"/>
                </a:lnTo>
                <a:lnTo>
                  <a:pt x="5823392" y="792399"/>
                </a:lnTo>
                <a:lnTo>
                  <a:pt x="5334849" y="157755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4724" y="4168968"/>
            <a:ext cx="440055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4230" marR="5080" indent="-812165">
              <a:lnSpc>
                <a:spcPct val="116399"/>
              </a:lnSpc>
              <a:spcBef>
                <a:spcPts val="100"/>
              </a:spcBef>
            </a:pPr>
            <a:r>
              <a:rPr sz="2900" b="1" dirty="0">
                <a:solidFill>
                  <a:srgbClr val="F2F7FD"/>
                </a:solidFill>
                <a:latin typeface="Arial"/>
                <a:cs typeface="Arial"/>
              </a:rPr>
              <a:t>SOLUTION</a:t>
            </a:r>
            <a:r>
              <a:rPr sz="2900" b="1" spc="-170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-30" dirty="0">
                <a:solidFill>
                  <a:srgbClr val="F2F7FD"/>
                </a:solidFill>
                <a:latin typeface="Arial"/>
                <a:cs typeface="Arial"/>
              </a:rPr>
              <a:t>OF</a:t>
            </a:r>
            <a:r>
              <a:rPr sz="2900" b="1" spc="-165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-55" dirty="0">
                <a:solidFill>
                  <a:srgbClr val="F2F7FD"/>
                </a:solidFill>
                <a:latin typeface="Arial"/>
                <a:cs typeface="Arial"/>
              </a:rPr>
              <a:t>PROBLEM </a:t>
            </a:r>
            <a:r>
              <a:rPr sz="2900" b="1" dirty="0">
                <a:solidFill>
                  <a:srgbClr val="F2F7FD"/>
                </a:solidFill>
                <a:latin typeface="Arial"/>
                <a:cs typeface="Arial"/>
              </a:rPr>
              <a:t>STATEMENT</a:t>
            </a:r>
            <a:r>
              <a:rPr sz="2900" b="1" spc="265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-25" dirty="0">
                <a:solidFill>
                  <a:srgbClr val="F2F7FD"/>
                </a:solidFill>
                <a:latin typeface="Arial"/>
                <a:cs typeface="Arial"/>
              </a:rPr>
              <a:t>11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338830" y="3205735"/>
            <a:ext cx="5340350" cy="4323715"/>
            <a:chOff x="4048517" y="5394615"/>
            <a:chExt cx="5340350" cy="4323715"/>
          </a:xfrm>
        </p:grpSpPr>
        <p:sp>
          <p:nvSpPr>
            <p:cNvPr id="7" name="object 7"/>
            <p:cNvSpPr/>
            <p:nvPr/>
          </p:nvSpPr>
          <p:spPr>
            <a:xfrm>
              <a:off x="8899419" y="5394615"/>
              <a:ext cx="489584" cy="559435"/>
            </a:xfrm>
            <a:custGeom>
              <a:avLst/>
              <a:gdLst/>
              <a:ahLst/>
              <a:cxnLst/>
              <a:rect l="l" t="t" r="r" b="b"/>
              <a:pathLst>
                <a:path w="489584" h="559435">
                  <a:moveTo>
                    <a:pt x="0" y="558930"/>
                  </a:moveTo>
                  <a:lnTo>
                    <a:pt x="0" y="0"/>
                  </a:lnTo>
                  <a:lnTo>
                    <a:pt x="489064" y="279465"/>
                  </a:lnTo>
                  <a:lnTo>
                    <a:pt x="0" y="558930"/>
                  </a:lnTo>
                  <a:close/>
                </a:path>
              </a:pathLst>
            </a:custGeom>
            <a:solidFill>
              <a:srgbClr val="29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48517" y="9699133"/>
              <a:ext cx="1212215" cy="19050"/>
            </a:xfrm>
            <a:custGeom>
              <a:avLst/>
              <a:gdLst/>
              <a:ahLst/>
              <a:cxnLst/>
              <a:rect l="l" t="t" r="r" b="b"/>
              <a:pathLst>
                <a:path w="1212214" h="19050">
                  <a:moveTo>
                    <a:pt x="1212056" y="19049"/>
                  </a:moveTo>
                  <a:lnTo>
                    <a:pt x="0" y="19049"/>
                  </a:lnTo>
                  <a:lnTo>
                    <a:pt x="0" y="0"/>
                  </a:lnTo>
                  <a:lnTo>
                    <a:pt x="1212056" y="0"/>
                  </a:lnTo>
                  <a:lnTo>
                    <a:pt x="1212056" y="19049"/>
                  </a:lnTo>
                  <a:close/>
                </a:path>
              </a:pathLst>
            </a:custGeom>
            <a:solidFill>
              <a:srgbClr val="2A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2400" y="6429528"/>
            <a:ext cx="6372860" cy="13985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lang="en-US" sz="1900" spc="105" dirty="0">
                <a:solidFill>
                  <a:schemeClr val="tx2"/>
                </a:solidFill>
                <a:latin typeface="Trebuchet MS"/>
                <a:cs typeface="Arial"/>
              </a:rPr>
              <a:t>I</a:t>
            </a:r>
            <a:r>
              <a:rPr lang="en-IN" sz="1900" spc="105" dirty="0">
                <a:solidFill>
                  <a:schemeClr val="tx2"/>
                </a:solidFill>
                <a:latin typeface="Trebuchet MS"/>
                <a:cs typeface="Arial"/>
              </a:rPr>
              <a:t>n the combined table </a:t>
            </a:r>
            <a:r>
              <a:rPr lang="en-US" sz="2000" spc="105" dirty="0">
                <a:solidFill>
                  <a:schemeClr val="tx2"/>
                </a:solidFill>
                <a:latin typeface="Trebuchet MS"/>
                <a:cs typeface="Arial"/>
              </a:rPr>
              <a:t>customer may</a:t>
            </a:r>
            <a:r>
              <a:rPr lang="en-US" sz="2000" dirty="0">
                <a:solidFill>
                  <a:schemeClr val="tx2"/>
                </a:solidFill>
              </a:rPr>
              <a:t> have multiple loan types listed in a single, comma-separated string</a:t>
            </a:r>
            <a:r>
              <a:rPr lang="en-IN" sz="1900" spc="105" dirty="0">
                <a:solidFill>
                  <a:schemeClr val="tx2"/>
                </a:solidFill>
                <a:latin typeface="Trebuchet MS"/>
                <a:cs typeface="Arial"/>
              </a:rPr>
              <a:t> to solve this we create a new table</a:t>
            </a:r>
            <a:r>
              <a:rPr lang="en-IN" sz="1900" b="1" spc="105" dirty="0">
                <a:solidFill>
                  <a:schemeClr val="tx2"/>
                </a:solidFill>
                <a:latin typeface="Trebuchet MS"/>
                <a:cs typeface="Arial"/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 one row per customer-loan type combination</a:t>
            </a:r>
            <a:endParaRPr sz="19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13117" y="3474491"/>
            <a:ext cx="4347845" cy="4350385"/>
          </a:xfrm>
          <a:custGeom>
            <a:avLst/>
            <a:gdLst/>
            <a:ahLst/>
            <a:cxnLst/>
            <a:rect l="l" t="t" r="r" b="b"/>
            <a:pathLst>
              <a:path w="4347845" h="4350384">
                <a:moveTo>
                  <a:pt x="0" y="4088063"/>
                </a:moveTo>
                <a:lnTo>
                  <a:pt x="0" y="4219206"/>
                </a:lnTo>
                <a:lnTo>
                  <a:pt x="2543" y="4244911"/>
                </a:lnTo>
                <a:lnTo>
                  <a:pt x="22033" y="4291965"/>
                </a:lnTo>
                <a:lnTo>
                  <a:pt x="58385" y="4328317"/>
                </a:lnTo>
                <a:lnTo>
                  <a:pt x="105439" y="4347807"/>
                </a:lnTo>
                <a:lnTo>
                  <a:pt x="131143" y="4350350"/>
                </a:lnTo>
                <a:lnTo>
                  <a:pt x="2386641" y="4350350"/>
                </a:lnTo>
                <a:lnTo>
                  <a:pt x="2432712" y="4345706"/>
                </a:lnTo>
                <a:lnTo>
                  <a:pt x="2475622" y="4332386"/>
                </a:lnTo>
                <a:lnTo>
                  <a:pt x="2514453" y="4311309"/>
                </a:lnTo>
                <a:lnTo>
                  <a:pt x="2548285" y="4283395"/>
                </a:lnTo>
                <a:lnTo>
                  <a:pt x="2576200" y="4249563"/>
                </a:lnTo>
                <a:lnTo>
                  <a:pt x="2597276" y="4210732"/>
                </a:lnTo>
                <a:lnTo>
                  <a:pt x="2610596" y="4167821"/>
                </a:lnTo>
                <a:lnTo>
                  <a:pt x="2615241" y="4121750"/>
                </a:lnTo>
                <a:lnTo>
                  <a:pt x="2615241" y="228599"/>
                </a:lnTo>
                <a:lnTo>
                  <a:pt x="2619885" y="182529"/>
                </a:lnTo>
                <a:lnTo>
                  <a:pt x="2633205" y="139618"/>
                </a:lnTo>
                <a:lnTo>
                  <a:pt x="2654282" y="100787"/>
                </a:lnTo>
                <a:lnTo>
                  <a:pt x="2682196" y="66955"/>
                </a:lnTo>
                <a:lnTo>
                  <a:pt x="2716028" y="39041"/>
                </a:lnTo>
                <a:lnTo>
                  <a:pt x="2754859" y="17964"/>
                </a:lnTo>
                <a:lnTo>
                  <a:pt x="2797770" y="4644"/>
                </a:lnTo>
                <a:lnTo>
                  <a:pt x="2843841" y="0"/>
                </a:lnTo>
                <a:lnTo>
                  <a:pt x="4347220" y="0"/>
                </a:lnTo>
              </a:path>
            </a:pathLst>
          </a:custGeom>
          <a:ln w="38099">
            <a:solidFill>
              <a:srgbClr val="2A48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1103" y="1846835"/>
            <a:ext cx="7854950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100"/>
              </a:lnSpc>
              <a:spcBef>
                <a:spcPts val="100"/>
              </a:spcBef>
            </a:pP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Please</a:t>
            </a:r>
            <a:r>
              <a:rPr sz="1900" spc="4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Create</a:t>
            </a:r>
            <a:r>
              <a:rPr sz="1900" spc="459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900" spc="459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visual</a:t>
            </a:r>
            <a:r>
              <a:rPr sz="1900" spc="459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that</a:t>
            </a:r>
            <a:r>
              <a:rPr sz="1900" spc="459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will</a:t>
            </a:r>
            <a:r>
              <a:rPr sz="1900" spc="459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4" dirty="0">
                <a:solidFill>
                  <a:srgbClr val="2A485E"/>
                </a:solidFill>
                <a:latin typeface="Trebuchet MS"/>
                <a:cs typeface="Trebuchet MS"/>
              </a:rPr>
              <a:t>show</a:t>
            </a:r>
            <a:r>
              <a:rPr sz="1900" spc="3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b="1" spc="65" dirty="0">
                <a:solidFill>
                  <a:srgbClr val="2A485E"/>
                </a:solidFill>
                <a:latin typeface="Arial"/>
                <a:cs typeface="Arial"/>
              </a:rPr>
              <a:t>the</a:t>
            </a:r>
            <a:r>
              <a:rPr sz="1900" b="1" spc="39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count</a:t>
            </a:r>
            <a:r>
              <a:rPr sz="1900" b="1" spc="40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of</a:t>
            </a:r>
            <a:r>
              <a:rPr sz="1900" b="1" spc="40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each</a:t>
            </a:r>
            <a:r>
              <a:rPr sz="1900" b="1" spc="40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55" dirty="0">
                <a:solidFill>
                  <a:srgbClr val="2A485E"/>
                </a:solidFill>
                <a:latin typeface="Arial"/>
                <a:cs typeface="Arial"/>
              </a:rPr>
              <a:t>type</a:t>
            </a:r>
            <a:r>
              <a:rPr sz="1900" b="1" spc="39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-25" dirty="0">
                <a:solidFill>
                  <a:srgbClr val="2A485E"/>
                </a:solidFill>
                <a:latin typeface="Arial"/>
                <a:cs typeface="Arial"/>
              </a:rPr>
              <a:t>of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loans</a:t>
            </a:r>
            <a:r>
              <a:rPr sz="1900" b="1" spc="12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that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are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 dispersed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60" dirty="0">
                <a:solidFill>
                  <a:srgbClr val="2A485E"/>
                </a:solidFill>
                <a:latin typeface="Trebuchet MS"/>
                <a:cs typeface="Trebuchet MS"/>
              </a:rPr>
              <a:t>till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now,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this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will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help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company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2A485E"/>
                </a:solidFill>
                <a:latin typeface="Trebuchet MS"/>
                <a:cs typeface="Trebuchet MS"/>
              </a:rPr>
              <a:t>keep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record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of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which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is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most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popular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loans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roll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out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  offers Accordingly.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514455" y="739457"/>
            <a:ext cx="398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060" algn="l"/>
                <a:tab pos="3968750" algn="l"/>
              </a:tabLst>
            </a:pP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FINANCIAL</a:t>
            </a:r>
            <a:r>
              <a:rPr sz="2400" b="1" u="heavy" spc="-9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ANALYTICS</a:t>
            </a: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BC1413-74B1-56A2-100A-C9A28E98B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777" y="1572414"/>
            <a:ext cx="2558578" cy="4350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7F523C-8DAE-24AE-1233-AC70DF9F6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72" y="6501171"/>
            <a:ext cx="9412013" cy="27571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897879" y="8517076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76199">
            <a:solidFill>
              <a:srgbClr val="0E45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7825" y="8687854"/>
            <a:ext cx="229776" cy="22976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8315" y="8690029"/>
            <a:ext cx="229780" cy="22977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29124" y="8690029"/>
            <a:ext cx="229780" cy="2297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89793" y="8690032"/>
            <a:ext cx="229780" cy="2297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50417" y="8690029"/>
            <a:ext cx="229780" cy="22977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48985" y="960558"/>
            <a:ext cx="680720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135" dirty="0">
                <a:solidFill>
                  <a:srgbClr val="000000"/>
                </a:solidFill>
              </a:rPr>
              <a:t>PUBLISHING</a:t>
            </a:r>
            <a:r>
              <a:rPr sz="3100" spc="-110" dirty="0">
                <a:solidFill>
                  <a:srgbClr val="000000"/>
                </a:solidFill>
              </a:rPr>
              <a:t> </a:t>
            </a:r>
            <a:r>
              <a:rPr sz="3100" spc="-30" dirty="0">
                <a:solidFill>
                  <a:srgbClr val="000000"/>
                </a:solidFill>
              </a:rPr>
              <a:t>TO</a:t>
            </a:r>
            <a:r>
              <a:rPr sz="3100" spc="-110" dirty="0">
                <a:solidFill>
                  <a:srgbClr val="000000"/>
                </a:solidFill>
              </a:rPr>
              <a:t> </a:t>
            </a:r>
            <a:r>
              <a:rPr sz="3100" spc="-140" dirty="0">
                <a:solidFill>
                  <a:srgbClr val="000000"/>
                </a:solidFill>
              </a:rPr>
              <a:t>POWER</a:t>
            </a:r>
            <a:r>
              <a:rPr sz="3100" spc="-110" dirty="0">
                <a:solidFill>
                  <a:srgbClr val="000000"/>
                </a:solidFill>
              </a:rPr>
              <a:t> </a:t>
            </a:r>
            <a:r>
              <a:rPr sz="3100" spc="-180" dirty="0">
                <a:solidFill>
                  <a:srgbClr val="000000"/>
                </a:solidFill>
              </a:rPr>
              <a:t>BI</a:t>
            </a:r>
            <a:r>
              <a:rPr sz="3100" spc="-110" dirty="0">
                <a:solidFill>
                  <a:srgbClr val="000000"/>
                </a:solidFill>
              </a:rPr>
              <a:t> </a:t>
            </a:r>
            <a:r>
              <a:rPr sz="3100" spc="-125" dirty="0">
                <a:solidFill>
                  <a:srgbClr val="000000"/>
                </a:solidFill>
              </a:rPr>
              <a:t>SERVICES</a:t>
            </a:r>
            <a:endParaRPr sz="3100"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8764" y="3086547"/>
            <a:ext cx="7591424" cy="45624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557420" y="2057102"/>
            <a:ext cx="110921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 MT"/>
                <a:cs typeface="Arial MT"/>
              </a:rPr>
              <a:t>PUBLISH</a:t>
            </a:r>
            <a:r>
              <a:rPr sz="3200" spc="-135" dirty="0">
                <a:latin typeface="Arial MT"/>
                <a:cs typeface="Arial MT"/>
              </a:rPr>
              <a:t> </a:t>
            </a:r>
            <a:r>
              <a:rPr sz="3200" spc="-195" dirty="0">
                <a:latin typeface="Arial MT"/>
                <a:cs typeface="Arial MT"/>
              </a:rPr>
              <a:t>&lt;</a:t>
            </a:r>
            <a:r>
              <a:rPr sz="3200" spc="-105" dirty="0">
                <a:latin typeface="Arial MT"/>
                <a:cs typeface="Arial MT"/>
              </a:rPr>
              <a:t> </a:t>
            </a:r>
            <a:r>
              <a:rPr sz="3200" spc="-60" dirty="0">
                <a:latin typeface="Arial MT"/>
                <a:cs typeface="Arial MT"/>
              </a:rPr>
              <a:t>FILE</a:t>
            </a:r>
            <a:r>
              <a:rPr sz="3200" spc="-105" dirty="0">
                <a:latin typeface="Arial MT"/>
                <a:cs typeface="Arial MT"/>
              </a:rPr>
              <a:t> </a:t>
            </a:r>
            <a:r>
              <a:rPr sz="3200" spc="-195" dirty="0">
                <a:latin typeface="Arial MT"/>
                <a:cs typeface="Arial MT"/>
              </a:rPr>
              <a:t>&lt;</a:t>
            </a:r>
            <a:r>
              <a:rPr sz="3200" spc="-10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EMBED</a:t>
            </a:r>
            <a:r>
              <a:rPr sz="3200" spc="-114" dirty="0">
                <a:latin typeface="Arial MT"/>
                <a:cs typeface="Arial MT"/>
              </a:rPr>
              <a:t> </a:t>
            </a:r>
            <a:r>
              <a:rPr sz="3200" spc="-150" dirty="0">
                <a:latin typeface="Arial MT"/>
                <a:cs typeface="Arial MT"/>
              </a:rPr>
              <a:t>REPORT</a:t>
            </a:r>
            <a:r>
              <a:rPr sz="3200" spc="-105" dirty="0">
                <a:latin typeface="Arial MT"/>
                <a:cs typeface="Arial MT"/>
              </a:rPr>
              <a:t> </a:t>
            </a:r>
            <a:r>
              <a:rPr sz="3200" spc="-195" dirty="0">
                <a:latin typeface="Arial MT"/>
                <a:cs typeface="Arial MT"/>
              </a:rPr>
              <a:t>&lt;</a:t>
            </a:r>
            <a:r>
              <a:rPr sz="3200" spc="-105" dirty="0">
                <a:latin typeface="Arial MT"/>
                <a:cs typeface="Arial MT"/>
              </a:rPr>
              <a:t> </a:t>
            </a:r>
            <a:r>
              <a:rPr lang="en-US" sz="3200" spc="-105" dirty="0">
                <a:latin typeface="Arial MT"/>
                <a:cs typeface="Arial MT"/>
              </a:rPr>
              <a:t>PUBLISH TO WEB</a:t>
            </a:r>
            <a:endParaRPr sz="32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98096" y="4157344"/>
            <a:ext cx="6354172" cy="159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599"/>
              </a:lnSpc>
              <a:spcBef>
                <a:spcPts val="100"/>
              </a:spcBef>
            </a:pPr>
            <a:r>
              <a:rPr lang="en-US" spc="-150" dirty="0">
                <a:latin typeface="Arial Black"/>
                <a:cs typeface="Arial Black"/>
              </a:rPr>
              <a:t>Link of the dashboard</a:t>
            </a:r>
          </a:p>
          <a:p>
            <a:pPr marL="12700" marR="5080" algn="ctr">
              <a:lnSpc>
                <a:spcPct val="114599"/>
              </a:lnSpc>
              <a:spcBef>
                <a:spcPts val="100"/>
              </a:spcBef>
            </a:pPr>
            <a:r>
              <a:rPr lang="en-US" spc="-150" dirty="0">
                <a:latin typeface="Arial Black"/>
                <a:cs typeface="Arial Black"/>
                <a:hlinkClick r:id="rId7"/>
              </a:rPr>
              <a:t>https://app.powerbi.com/view?r=eyJrIjoiZjMxNDY3ZjMtZmU1Mi00NzMwLWIzNmUtOTBjYzJiODI4Nzg2IiwidCI6ImI1M2FmNGY3LTE2ZTUtNGJjOC1iNjM5LWZjNTE0YTA0ZDllYiJ9</a:t>
            </a:r>
            <a:endParaRPr lang="en-US" spc="-15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59275" y="5438741"/>
            <a:ext cx="1029335" cy="2618105"/>
          </a:xfrm>
          <a:custGeom>
            <a:avLst/>
            <a:gdLst/>
            <a:ahLst/>
            <a:cxnLst/>
            <a:rect l="l" t="t" r="r" b="b"/>
            <a:pathLst>
              <a:path w="1029334" h="2618104">
                <a:moveTo>
                  <a:pt x="814499" y="0"/>
                </a:moveTo>
                <a:lnTo>
                  <a:pt x="1028725" y="0"/>
                </a:lnTo>
                <a:lnTo>
                  <a:pt x="1028725" y="2618024"/>
                </a:lnTo>
                <a:lnTo>
                  <a:pt x="814499" y="2618023"/>
                </a:lnTo>
                <a:lnTo>
                  <a:pt x="0" y="1309012"/>
                </a:lnTo>
                <a:lnTo>
                  <a:pt x="814499" y="0"/>
                </a:lnTo>
                <a:close/>
              </a:path>
            </a:pathLst>
          </a:custGeom>
          <a:solidFill>
            <a:srgbClr val="58819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8700" y="0"/>
            <a:ext cx="7232015" cy="9552305"/>
            <a:chOff x="1028700" y="0"/>
            <a:chExt cx="7232015" cy="95523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2770164"/>
              <a:ext cx="6784598" cy="67817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77779" y="0"/>
              <a:ext cx="3601720" cy="5198110"/>
            </a:xfrm>
            <a:custGeom>
              <a:avLst/>
              <a:gdLst/>
              <a:ahLst/>
              <a:cxnLst/>
              <a:rect l="l" t="t" r="r" b="b"/>
              <a:pathLst>
                <a:path w="3601720" h="5198110">
                  <a:moveTo>
                    <a:pt x="0" y="4081474"/>
                  </a:moveTo>
                  <a:lnTo>
                    <a:pt x="0" y="0"/>
                  </a:lnTo>
                  <a:lnTo>
                    <a:pt x="3601351" y="0"/>
                  </a:lnTo>
                  <a:lnTo>
                    <a:pt x="3601351" y="4081474"/>
                  </a:lnTo>
                  <a:lnTo>
                    <a:pt x="1807635" y="5197567"/>
                  </a:lnTo>
                  <a:lnTo>
                    <a:pt x="1793716" y="5197567"/>
                  </a:lnTo>
                  <a:lnTo>
                    <a:pt x="0" y="4081474"/>
                  </a:lnTo>
                  <a:close/>
                </a:path>
              </a:pathLst>
            </a:custGeom>
            <a:solidFill>
              <a:srgbClr val="2A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95500" y="1503712"/>
              <a:ext cx="6076950" cy="599440"/>
            </a:xfrm>
            <a:custGeom>
              <a:avLst/>
              <a:gdLst/>
              <a:ahLst/>
              <a:cxnLst/>
              <a:rect l="l" t="t" r="r" b="b"/>
              <a:pathLst>
                <a:path w="6076950" h="599439">
                  <a:moveTo>
                    <a:pt x="0" y="144762"/>
                  </a:moveTo>
                  <a:lnTo>
                    <a:pt x="0" y="33684"/>
                  </a:lnTo>
                  <a:lnTo>
                    <a:pt x="390249" y="33684"/>
                  </a:lnTo>
                  <a:lnTo>
                    <a:pt x="390249" y="144762"/>
                  </a:lnTo>
                  <a:lnTo>
                    <a:pt x="258468" y="144762"/>
                  </a:lnTo>
                  <a:lnTo>
                    <a:pt x="258468" y="588906"/>
                  </a:lnTo>
                  <a:lnTo>
                    <a:pt x="131945" y="588906"/>
                  </a:lnTo>
                  <a:lnTo>
                    <a:pt x="131945" y="144762"/>
                  </a:lnTo>
                  <a:lnTo>
                    <a:pt x="0" y="144762"/>
                  </a:lnTo>
                  <a:close/>
                </a:path>
                <a:path w="6076950" h="599439">
                  <a:moveTo>
                    <a:pt x="459605" y="546184"/>
                  </a:moveTo>
                  <a:lnTo>
                    <a:pt x="438398" y="518240"/>
                  </a:lnTo>
                  <a:lnTo>
                    <a:pt x="423250" y="487318"/>
                  </a:lnTo>
                  <a:lnTo>
                    <a:pt x="414161" y="453418"/>
                  </a:lnTo>
                  <a:lnTo>
                    <a:pt x="411132" y="416539"/>
                  </a:lnTo>
                  <a:lnTo>
                    <a:pt x="414161" y="379651"/>
                  </a:lnTo>
                  <a:lnTo>
                    <a:pt x="438398" y="314746"/>
                  </a:lnTo>
                  <a:lnTo>
                    <a:pt x="485484" y="263438"/>
                  </a:lnTo>
                  <a:lnTo>
                    <a:pt x="547103" y="236819"/>
                  </a:lnTo>
                  <a:lnTo>
                    <a:pt x="582841" y="233492"/>
                  </a:lnTo>
                  <a:lnTo>
                    <a:pt x="615602" y="236183"/>
                  </a:lnTo>
                  <a:lnTo>
                    <a:pt x="645363" y="244255"/>
                  </a:lnTo>
                  <a:lnTo>
                    <a:pt x="672126" y="257708"/>
                  </a:lnTo>
                  <a:lnTo>
                    <a:pt x="695890" y="276543"/>
                  </a:lnTo>
                  <a:lnTo>
                    <a:pt x="695890" y="243679"/>
                  </a:lnTo>
                  <a:lnTo>
                    <a:pt x="815019" y="243679"/>
                  </a:lnTo>
                  <a:lnTo>
                    <a:pt x="815019" y="588906"/>
                  </a:lnTo>
                  <a:lnTo>
                    <a:pt x="697205" y="588906"/>
                  </a:lnTo>
                  <a:lnTo>
                    <a:pt x="697205" y="549799"/>
                  </a:lnTo>
                  <a:lnTo>
                    <a:pt x="695890" y="549799"/>
                  </a:lnTo>
                  <a:lnTo>
                    <a:pt x="672126" y="571294"/>
                  </a:lnTo>
                  <a:lnTo>
                    <a:pt x="645363" y="586647"/>
                  </a:lnTo>
                  <a:lnTo>
                    <a:pt x="615602" y="595859"/>
                  </a:lnTo>
                  <a:lnTo>
                    <a:pt x="582841" y="598930"/>
                  </a:lnTo>
                  <a:lnTo>
                    <a:pt x="547103" y="595633"/>
                  </a:lnTo>
                  <a:lnTo>
                    <a:pt x="514650" y="585743"/>
                  </a:lnTo>
                  <a:lnTo>
                    <a:pt x="485484" y="569260"/>
                  </a:lnTo>
                  <a:lnTo>
                    <a:pt x="459605" y="546184"/>
                  </a:lnTo>
                  <a:close/>
                </a:path>
                <a:path w="6076950" h="599439">
                  <a:moveTo>
                    <a:pt x="560823" y="358043"/>
                  </a:moveTo>
                  <a:lnTo>
                    <a:pt x="550687" y="370274"/>
                  </a:lnTo>
                  <a:lnTo>
                    <a:pt x="543447" y="384128"/>
                  </a:lnTo>
                  <a:lnTo>
                    <a:pt x="539103" y="399605"/>
                  </a:lnTo>
                  <a:lnTo>
                    <a:pt x="537655" y="416704"/>
                  </a:lnTo>
                  <a:lnTo>
                    <a:pt x="539041" y="433710"/>
                  </a:lnTo>
                  <a:lnTo>
                    <a:pt x="559837" y="474871"/>
                  </a:lnTo>
                  <a:lnTo>
                    <a:pt x="601214" y="495976"/>
                  </a:lnTo>
                  <a:lnTo>
                    <a:pt x="618498" y="497383"/>
                  </a:lnTo>
                  <a:lnTo>
                    <a:pt x="635217" y="495955"/>
                  </a:lnTo>
                  <a:lnTo>
                    <a:pt x="676008" y="474543"/>
                  </a:lnTo>
                  <a:lnTo>
                    <a:pt x="697112" y="433289"/>
                  </a:lnTo>
                  <a:lnTo>
                    <a:pt x="698519" y="416539"/>
                  </a:lnTo>
                  <a:lnTo>
                    <a:pt x="697071" y="399512"/>
                  </a:lnTo>
                  <a:lnTo>
                    <a:pt x="675351" y="358043"/>
                  </a:lnTo>
                  <a:lnTo>
                    <a:pt x="634683" y="336631"/>
                  </a:lnTo>
                  <a:lnTo>
                    <a:pt x="618498" y="335203"/>
                  </a:lnTo>
                  <a:lnTo>
                    <a:pt x="602015" y="336631"/>
                  </a:lnTo>
                  <a:lnTo>
                    <a:pt x="586908" y="340913"/>
                  </a:lnTo>
                  <a:lnTo>
                    <a:pt x="573177" y="348051"/>
                  </a:lnTo>
                  <a:lnTo>
                    <a:pt x="560823" y="358043"/>
                  </a:lnTo>
                  <a:close/>
                </a:path>
                <a:path w="6076950" h="599439">
                  <a:moveTo>
                    <a:pt x="1251017" y="286730"/>
                  </a:moveTo>
                  <a:lnTo>
                    <a:pt x="1272224" y="314746"/>
                  </a:lnTo>
                  <a:lnTo>
                    <a:pt x="1287372" y="345719"/>
                  </a:lnTo>
                  <a:lnTo>
                    <a:pt x="1296461" y="379651"/>
                  </a:lnTo>
                  <a:lnTo>
                    <a:pt x="1299491" y="416539"/>
                  </a:lnTo>
                  <a:lnTo>
                    <a:pt x="1296461" y="453418"/>
                  </a:lnTo>
                  <a:lnTo>
                    <a:pt x="1272224" y="518240"/>
                  </a:lnTo>
                  <a:lnTo>
                    <a:pt x="1225210" y="569260"/>
                  </a:lnTo>
                  <a:lnTo>
                    <a:pt x="1163674" y="595633"/>
                  </a:lnTo>
                  <a:lnTo>
                    <a:pt x="1127945" y="598930"/>
                  </a:lnTo>
                  <a:lnTo>
                    <a:pt x="1095123" y="595859"/>
                  </a:lnTo>
                  <a:lnTo>
                    <a:pt x="1065341" y="586647"/>
                  </a:lnTo>
                  <a:lnTo>
                    <a:pt x="1038599" y="571294"/>
                  </a:lnTo>
                  <a:lnTo>
                    <a:pt x="1014896" y="549799"/>
                  </a:lnTo>
                  <a:lnTo>
                    <a:pt x="1013582" y="549799"/>
                  </a:lnTo>
                  <a:lnTo>
                    <a:pt x="1013582" y="588906"/>
                  </a:lnTo>
                  <a:lnTo>
                    <a:pt x="895767" y="588906"/>
                  </a:lnTo>
                  <a:lnTo>
                    <a:pt x="895767" y="10023"/>
                  </a:lnTo>
                  <a:lnTo>
                    <a:pt x="1014896" y="10023"/>
                  </a:lnTo>
                  <a:lnTo>
                    <a:pt x="1014896" y="276543"/>
                  </a:lnTo>
                  <a:lnTo>
                    <a:pt x="1038599" y="257708"/>
                  </a:lnTo>
                  <a:lnTo>
                    <a:pt x="1065341" y="244255"/>
                  </a:lnTo>
                  <a:lnTo>
                    <a:pt x="1095123" y="236183"/>
                  </a:lnTo>
                  <a:lnTo>
                    <a:pt x="1127945" y="233492"/>
                  </a:lnTo>
                  <a:lnTo>
                    <a:pt x="1163674" y="236819"/>
                  </a:lnTo>
                  <a:lnTo>
                    <a:pt x="1196095" y="246801"/>
                  </a:lnTo>
                  <a:lnTo>
                    <a:pt x="1225210" y="263438"/>
                  </a:lnTo>
                  <a:lnTo>
                    <a:pt x="1251017" y="286730"/>
                  </a:lnTo>
                  <a:close/>
                </a:path>
                <a:path w="6076950" h="599439">
                  <a:moveTo>
                    <a:pt x="1150785" y="474871"/>
                  </a:moveTo>
                  <a:lnTo>
                    <a:pt x="1160490" y="462794"/>
                  </a:lnTo>
                  <a:lnTo>
                    <a:pt x="1167422" y="449074"/>
                  </a:lnTo>
                  <a:lnTo>
                    <a:pt x="1171581" y="433710"/>
                  </a:lnTo>
                  <a:lnTo>
                    <a:pt x="1172968" y="416704"/>
                  </a:lnTo>
                  <a:lnTo>
                    <a:pt x="1171520" y="399605"/>
                  </a:lnTo>
                  <a:lnTo>
                    <a:pt x="1149799" y="358043"/>
                  </a:lnTo>
                  <a:lnTo>
                    <a:pt x="1108761" y="336631"/>
                  </a:lnTo>
                  <a:lnTo>
                    <a:pt x="1092289" y="335203"/>
                  </a:lnTo>
                  <a:lnTo>
                    <a:pt x="1076093" y="336631"/>
                  </a:lnTo>
                  <a:lnTo>
                    <a:pt x="1035271" y="358043"/>
                  </a:lnTo>
                  <a:lnTo>
                    <a:pt x="1013551" y="399512"/>
                  </a:lnTo>
                  <a:lnTo>
                    <a:pt x="1012103" y="416539"/>
                  </a:lnTo>
                  <a:lnTo>
                    <a:pt x="1013510" y="433289"/>
                  </a:lnTo>
                  <a:lnTo>
                    <a:pt x="1034614" y="474543"/>
                  </a:lnTo>
                  <a:lnTo>
                    <a:pt x="1075559" y="495955"/>
                  </a:lnTo>
                  <a:lnTo>
                    <a:pt x="1092289" y="497383"/>
                  </a:lnTo>
                  <a:lnTo>
                    <a:pt x="1109562" y="495976"/>
                  </a:lnTo>
                  <a:lnTo>
                    <a:pt x="1125070" y="491755"/>
                  </a:lnTo>
                  <a:lnTo>
                    <a:pt x="1138811" y="484720"/>
                  </a:lnTo>
                  <a:lnTo>
                    <a:pt x="1150785" y="474871"/>
                  </a:lnTo>
                  <a:close/>
                </a:path>
                <a:path w="6076950" h="599439">
                  <a:moveTo>
                    <a:pt x="1355427" y="588906"/>
                  </a:moveTo>
                  <a:lnTo>
                    <a:pt x="1355427" y="10023"/>
                  </a:lnTo>
                  <a:lnTo>
                    <a:pt x="1474556" y="10023"/>
                  </a:lnTo>
                  <a:lnTo>
                    <a:pt x="1474556" y="588906"/>
                  </a:lnTo>
                  <a:lnTo>
                    <a:pt x="1355427" y="588906"/>
                  </a:lnTo>
                  <a:close/>
                </a:path>
                <a:path w="6076950" h="599439">
                  <a:moveTo>
                    <a:pt x="1904643" y="432807"/>
                  </a:moveTo>
                  <a:lnTo>
                    <a:pt x="1654226" y="432807"/>
                  </a:lnTo>
                  <a:lnTo>
                    <a:pt x="1655695" y="449793"/>
                  </a:lnTo>
                  <a:lnTo>
                    <a:pt x="1677724" y="486702"/>
                  </a:lnTo>
                  <a:lnTo>
                    <a:pt x="1715434" y="503031"/>
                  </a:lnTo>
                  <a:lnTo>
                    <a:pt x="1728990" y="504120"/>
                  </a:lnTo>
                  <a:lnTo>
                    <a:pt x="1742690" y="503637"/>
                  </a:lnTo>
                  <a:lnTo>
                    <a:pt x="1783358" y="491580"/>
                  </a:lnTo>
                  <a:lnTo>
                    <a:pt x="1813120" y="465670"/>
                  </a:lnTo>
                  <a:lnTo>
                    <a:pt x="1899221" y="508885"/>
                  </a:lnTo>
                  <a:lnTo>
                    <a:pt x="1867816" y="548279"/>
                  </a:lnTo>
                  <a:lnTo>
                    <a:pt x="1827497" y="576418"/>
                  </a:lnTo>
                  <a:lnTo>
                    <a:pt x="1778264" y="593302"/>
                  </a:lnTo>
                  <a:lnTo>
                    <a:pt x="1720117" y="598930"/>
                  </a:lnTo>
                  <a:lnTo>
                    <a:pt x="1682478" y="595592"/>
                  </a:lnTo>
                  <a:lnTo>
                    <a:pt x="1615520" y="568891"/>
                  </a:lnTo>
                  <a:lnTo>
                    <a:pt x="1561758" y="517388"/>
                  </a:lnTo>
                  <a:lnTo>
                    <a:pt x="1533824" y="452976"/>
                  </a:lnTo>
                  <a:lnTo>
                    <a:pt x="1530333" y="416704"/>
                  </a:lnTo>
                  <a:lnTo>
                    <a:pt x="1533824" y="380339"/>
                  </a:lnTo>
                  <a:lnTo>
                    <a:pt x="1561758" y="315680"/>
                  </a:lnTo>
                  <a:lnTo>
                    <a:pt x="1615520" y="263808"/>
                  </a:lnTo>
                  <a:lnTo>
                    <a:pt x="1682478" y="236860"/>
                  </a:lnTo>
                  <a:lnTo>
                    <a:pt x="1720117" y="233492"/>
                  </a:lnTo>
                  <a:lnTo>
                    <a:pt x="1759275" y="236460"/>
                  </a:lnTo>
                  <a:lnTo>
                    <a:pt x="1826070" y="260203"/>
                  </a:lnTo>
                  <a:lnTo>
                    <a:pt x="1876278" y="307259"/>
                  </a:lnTo>
                  <a:lnTo>
                    <a:pt x="1902076" y="375039"/>
                  </a:lnTo>
                  <a:lnTo>
                    <a:pt x="1905301" y="416539"/>
                  </a:lnTo>
                  <a:lnTo>
                    <a:pt x="1905301" y="424646"/>
                  </a:lnTo>
                  <a:lnTo>
                    <a:pt x="1905082" y="430068"/>
                  </a:lnTo>
                  <a:lnTo>
                    <a:pt x="1904643" y="432807"/>
                  </a:lnTo>
                  <a:close/>
                </a:path>
                <a:path w="6076950" h="599439">
                  <a:moveTo>
                    <a:pt x="1657513" y="366752"/>
                  </a:moveTo>
                  <a:lnTo>
                    <a:pt x="1788801" y="366752"/>
                  </a:lnTo>
                  <a:lnTo>
                    <a:pt x="1785936" y="354058"/>
                  </a:lnTo>
                  <a:lnTo>
                    <a:pt x="1758444" y="319018"/>
                  </a:lnTo>
                  <a:lnTo>
                    <a:pt x="1723568" y="310885"/>
                  </a:lnTo>
                  <a:lnTo>
                    <a:pt x="1709529" y="311860"/>
                  </a:lnTo>
                  <a:lnTo>
                    <a:pt x="1668697" y="334803"/>
                  </a:lnTo>
                  <a:lnTo>
                    <a:pt x="1657513" y="366752"/>
                  </a:lnTo>
                  <a:close/>
                </a:path>
                <a:path w="6076950" h="599439">
                  <a:moveTo>
                    <a:pt x="2177392" y="547828"/>
                  </a:moveTo>
                  <a:lnTo>
                    <a:pt x="2152231" y="520469"/>
                  </a:lnTo>
                  <a:lnTo>
                    <a:pt x="2134259" y="489496"/>
                  </a:lnTo>
                  <a:lnTo>
                    <a:pt x="2123476" y="454907"/>
                  </a:lnTo>
                  <a:lnTo>
                    <a:pt x="2119882" y="416704"/>
                  </a:lnTo>
                  <a:lnTo>
                    <a:pt x="2123620" y="378408"/>
                  </a:lnTo>
                  <a:lnTo>
                    <a:pt x="2153525" y="312600"/>
                  </a:lnTo>
                  <a:lnTo>
                    <a:pt x="2211446" y="262514"/>
                  </a:lnTo>
                  <a:lnTo>
                    <a:pt x="2246733" y="246391"/>
                  </a:lnTo>
                  <a:lnTo>
                    <a:pt x="2285553" y="236717"/>
                  </a:lnTo>
                  <a:lnTo>
                    <a:pt x="2327905" y="233492"/>
                  </a:lnTo>
                  <a:lnTo>
                    <a:pt x="2369580" y="236737"/>
                  </a:lnTo>
                  <a:lnTo>
                    <a:pt x="2407845" y="246473"/>
                  </a:lnTo>
                  <a:lnTo>
                    <a:pt x="2442700" y="262699"/>
                  </a:lnTo>
                  <a:lnTo>
                    <a:pt x="2474146" y="285416"/>
                  </a:lnTo>
                  <a:lnTo>
                    <a:pt x="2518881" y="344117"/>
                  </a:lnTo>
                  <a:lnTo>
                    <a:pt x="2533793" y="416704"/>
                  </a:lnTo>
                  <a:lnTo>
                    <a:pt x="2530157" y="454640"/>
                  </a:lnTo>
                  <a:lnTo>
                    <a:pt x="2501073" y="520038"/>
                  </a:lnTo>
                  <a:lnTo>
                    <a:pt x="2444579" y="570000"/>
                  </a:lnTo>
                  <a:lnTo>
                    <a:pt x="2409611" y="586072"/>
                  </a:lnTo>
                  <a:lnTo>
                    <a:pt x="2370720" y="595715"/>
                  </a:lnTo>
                  <a:lnTo>
                    <a:pt x="2327905" y="598930"/>
                  </a:lnTo>
                  <a:lnTo>
                    <a:pt x="2283684" y="595736"/>
                  </a:lnTo>
                  <a:lnTo>
                    <a:pt x="2243858" y="586154"/>
                  </a:lnTo>
                  <a:lnTo>
                    <a:pt x="2208427" y="570185"/>
                  </a:lnTo>
                  <a:lnTo>
                    <a:pt x="2177392" y="547828"/>
                  </a:lnTo>
                  <a:close/>
                </a:path>
                <a:path w="6076950" h="599439">
                  <a:moveTo>
                    <a:pt x="2269573" y="358043"/>
                  </a:moveTo>
                  <a:lnTo>
                    <a:pt x="2259437" y="370274"/>
                  </a:lnTo>
                  <a:lnTo>
                    <a:pt x="2252197" y="384128"/>
                  </a:lnTo>
                  <a:lnTo>
                    <a:pt x="2247853" y="399605"/>
                  </a:lnTo>
                  <a:lnTo>
                    <a:pt x="2246405" y="416704"/>
                  </a:lnTo>
                  <a:lnTo>
                    <a:pt x="2247791" y="433710"/>
                  </a:lnTo>
                  <a:lnTo>
                    <a:pt x="2268587" y="474871"/>
                  </a:lnTo>
                  <a:lnTo>
                    <a:pt x="2309964" y="495976"/>
                  </a:lnTo>
                  <a:lnTo>
                    <a:pt x="2327248" y="497383"/>
                  </a:lnTo>
                  <a:lnTo>
                    <a:pt x="2343967" y="495955"/>
                  </a:lnTo>
                  <a:lnTo>
                    <a:pt x="2384758" y="474543"/>
                  </a:lnTo>
                  <a:lnTo>
                    <a:pt x="2405863" y="433289"/>
                  </a:lnTo>
                  <a:lnTo>
                    <a:pt x="2407269" y="416539"/>
                  </a:lnTo>
                  <a:lnTo>
                    <a:pt x="2405821" y="399512"/>
                  </a:lnTo>
                  <a:lnTo>
                    <a:pt x="2384101" y="358043"/>
                  </a:lnTo>
                  <a:lnTo>
                    <a:pt x="2343433" y="336631"/>
                  </a:lnTo>
                  <a:lnTo>
                    <a:pt x="2327248" y="335203"/>
                  </a:lnTo>
                  <a:lnTo>
                    <a:pt x="2310765" y="336631"/>
                  </a:lnTo>
                  <a:lnTo>
                    <a:pt x="2295658" y="340913"/>
                  </a:lnTo>
                  <a:lnTo>
                    <a:pt x="2281928" y="348051"/>
                  </a:lnTo>
                  <a:lnTo>
                    <a:pt x="2269573" y="358043"/>
                  </a:lnTo>
                  <a:close/>
                </a:path>
                <a:path w="6076950" h="599439">
                  <a:moveTo>
                    <a:pt x="2609922" y="243679"/>
                  </a:moveTo>
                  <a:lnTo>
                    <a:pt x="2609922" y="170230"/>
                  </a:lnTo>
                  <a:lnTo>
                    <a:pt x="2612438" y="133475"/>
                  </a:lnTo>
                  <a:lnTo>
                    <a:pt x="2630595" y="71610"/>
                  </a:lnTo>
                  <a:lnTo>
                    <a:pt x="2665789" y="26156"/>
                  </a:lnTo>
                  <a:lnTo>
                    <a:pt x="2715248" y="2906"/>
                  </a:lnTo>
                  <a:lnTo>
                    <a:pt x="2745154" y="0"/>
                  </a:lnTo>
                  <a:lnTo>
                    <a:pt x="2758474" y="482"/>
                  </a:lnTo>
                  <a:lnTo>
                    <a:pt x="2796584" y="7722"/>
                  </a:lnTo>
                  <a:lnTo>
                    <a:pt x="2831912" y="23497"/>
                  </a:lnTo>
                  <a:lnTo>
                    <a:pt x="2843414" y="30891"/>
                  </a:lnTo>
                  <a:lnTo>
                    <a:pt x="2801678" y="115020"/>
                  </a:lnTo>
                  <a:lnTo>
                    <a:pt x="2793411" y="110923"/>
                  </a:lnTo>
                  <a:lnTo>
                    <a:pt x="2784713" y="107996"/>
                  </a:lnTo>
                  <a:lnTo>
                    <a:pt x="2775583" y="106240"/>
                  </a:lnTo>
                  <a:lnTo>
                    <a:pt x="2766022" y="105654"/>
                  </a:lnTo>
                  <a:lnTo>
                    <a:pt x="2755855" y="106599"/>
                  </a:lnTo>
                  <a:lnTo>
                    <a:pt x="2730899" y="141557"/>
                  </a:lnTo>
                  <a:lnTo>
                    <a:pt x="2729051" y="173681"/>
                  </a:lnTo>
                  <a:lnTo>
                    <a:pt x="2729051" y="243679"/>
                  </a:lnTo>
                  <a:lnTo>
                    <a:pt x="2808415" y="243679"/>
                  </a:lnTo>
                  <a:lnTo>
                    <a:pt x="2808415" y="334546"/>
                  </a:lnTo>
                  <a:lnTo>
                    <a:pt x="2729051" y="334546"/>
                  </a:lnTo>
                  <a:lnTo>
                    <a:pt x="2729051" y="588906"/>
                  </a:lnTo>
                  <a:lnTo>
                    <a:pt x="2609922" y="588906"/>
                  </a:lnTo>
                  <a:lnTo>
                    <a:pt x="2609922" y="334546"/>
                  </a:lnTo>
                  <a:lnTo>
                    <a:pt x="2560134" y="334546"/>
                  </a:lnTo>
                  <a:lnTo>
                    <a:pt x="2560134" y="243679"/>
                  </a:lnTo>
                  <a:lnTo>
                    <a:pt x="2609922" y="243679"/>
                  </a:lnTo>
                  <a:close/>
                </a:path>
                <a:path w="6076950" h="599439">
                  <a:moveTo>
                    <a:pt x="3321255" y="474543"/>
                  </a:moveTo>
                  <a:lnTo>
                    <a:pt x="3363710" y="469644"/>
                  </a:lnTo>
                  <a:lnTo>
                    <a:pt x="3401113" y="457166"/>
                  </a:lnTo>
                  <a:lnTo>
                    <a:pt x="3430196" y="440201"/>
                  </a:lnTo>
                  <a:lnTo>
                    <a:pt x="3484092" y="547828"/>
                  </a:lnTo>
                  <a:lnTo>
                    <a:pt x="3446145" y="570113"/>
                  </a:lnTo>
                  <a:lnTo>
                    <a:pt x="3407665" y="584788"/>
                  </a:lnTo>
                  <a:lnTo>
                    <a:pt x="3366935" y="593507"/>
                  </a:lnTo>
                  <a:lnTo>
                    <a:pt x="3318411" y="598591"/>
                  </a:lnTo>
                  <a:lnTo>
                    <a:pt x="3301702" y="598930"/>
                  </a:lnTo>
                  <a:lnTo>
                    <a:pt x="3263509" y="596557"/>
                  </a:lnTo>
                  <a:lnTo>
                    <a:pt x="3190142" y="577579"/>
                  </a:lnTo>
                  <a:lnTo>
                    <a:pt x="3154968" y="560973"/>
                  </a:lnTo>
                  <a:lnTo>
                    <a:pt x="3121982" y="540207"/>
                  </a:lnTo>
                  <a:lnTo>
                    <a:pt x="3092364" y="515868"/>
                  </a:lnTo>
                  <a:lnTo>
                    <a:pt x="3066114" y="487955"/>
                  </a:lnTo>
                  <a:lnTo>
                    <a:pt x="3043233" y="456468"/>
                  </a:lnTo>
                  <a:lnTo>
                    <a:pt x="3024686" y="422445"/>
                  </a:lnTo>
                  <a:lnTo>
                    <a:pt x="3003489" y="350392"/>
                  </a:lnTo>
                  <a:lnTo>
                    <a:pt x="3000840" y="312363"/>
                  </a:lnTo>
                  <a:lnTo>
                    <a:pt x="3002391" y="283341"/>
                  </a:lnTo>
                  <a:lnTo>
                    <a:pt x="3014797" y="227145"/>
                  </a:lnTo>
                  <a:lnTo>
                    <a:pt x="3039167" y="173999"/>
                  </a:lnTo>
                  <a:lnTo>
                    <a:pt x="3072358" y="127909"/>
                  </a:lnTo>
                  <a:lnTo>
                    <a:pt x="3113602" y="89541"/>
                  </a:lnTo>
                  <a:lnTo>
                    <a:pt x="3161910" y="58896"/>
                  </a:lnTo>
                  <a:lnTo>
                    <a:pt x="3216422" y="36436"/>
                  </a:lnTo>
                  <a:lnTo>
                    <a:pt x="3272947" y="24934"/>
                  </a:lnTo>
                  <a:lnTo>
                    <a:pt x="3301702" y="23497"/>
                  </a:lnTo>
                  <a:lnTo>
                    <a:pt x="3328115" y="24298"/>
                  </a:lnTo>
                  <a:lnTo>
                    <a:pt x="3377739" y="30706"/>
                  </a:lnTo>
                  <a:lnTo>
                    <a:pt x="3422032" y="42722"/>
                  </a:lnTo>
                  <a:lnTo>
                    <a:pt x="3465196" y="61946"/>
                  </a:lnTo>
                  <a:lnTo>
                    <a:pt x="3484092" y="74763"/>
                  </a:lnTo>
                  <a:lnTo>
                    <a:pt x="3430196" y="182390"/>
                  </a:lnTo>
                  <a:lnTo>
                    <a:pt x="3427129" y="179651"/>
                  </a:lnTo>
                  <a:lnTo>
                    <a:pt x="3422419" y="176420"/>
                  </a:lnTo>
                  <a:lnTo>
                    <a:pt x="3378437" y="157578"/>
                  </a:lnTo>
                  <a:lnTo>
                    <a:pt x="3335674" y="148643"/>
                  </a:lnTo>
                  <a:lnTo>
                    <a:pt x="3321255" y="148048"/>
                  </a:lnTo>
                  <a:lnTo>
                    <a:pt x="3298929" y="148972"/>
                  </a:lnTo>
                  <a:lnTo>
                    <a:pt x="3257850" y="156366"/>
                  </a:lnTo>
                  <a:lnTo>
                    <a:pt x="3221885" y="170826"/>
                  </a:lnTo>
                  <a:lnTo>
                    <a:pt x="3181587" y="201943"/>
                  </a:lnTo>
                  <a:lnTo>
                    <a:pt x="3155430" y="240301"/>
                  </a:lnTo>
                  <a:lnTo>
                    <a:pt x="3140960" y="282211"/>
                  </a:lnTo>
                  <a:lnTo>
                    <a:pt x="3138208" y="310885"/>
                  </a:lnTo>
                  <a:lnTo>
                    <a:pt x="3141165" y="341704"/>
                  </a:lnTo>
                  <a:lnTo>
                    <a:pt x="3164827" y="398475"/>
                  </a:lnTo>
                  <a:lnTo>
                    <a:pt x="3211821" y="446352"/>
                  </a:lnTo>
                  <a:lnTo>
                    <a:pt x="3279683" y="471411"/>
                  </a:lnTo>
                  <a:lnTo>
                    <a:pt x="3321255" y="474543"/>
                  </a:lnTo>
                  <a:close/>
                </a:path>
                <a:path w="6076950" h="599439">
                  <a:moveTo>
                    <a:pt x="3565120" y="547828"/>
                  </a:moveTo>
                  <a:lnTo>
                    <a:pt x="3539959" y="520469"/>
                  </a:lnTo>
                  <a:lnTo>
                    <a:pt x="3521987" y="489496"/>
                  </a:lnTo>
                  <a:lnTo>
                    <a:pt x="3511204" y="454907"/>
                  </a:lnTo>
                  <a:lnTo>
                    <a:pt x="3507610" y="416704"/>
                  </a:lnTo>
                  <a:lnTo>
                    <a:pt x="3511348" y="378408"/>
                  </a:lnTo>
                  <a:lnTo>
                    <a:pt x="3541253" y="312600"/>
                  </a:lnTo>
                  <a:lnTo>
                    <a:pt x="3599175" y="262514"/>
                  </a:lnTo>
                  <a:lnTo>
                    <a:pt x="3634461" y="246391"/>
                  </a:lnTo>
                  <a:lnTo>
                    <a:pt x="3673281" y="236717"/>
                  </a:lnTo>
                  <a:lnTo>
                    <a:pt x="3715633" y="233492"/>
                  </a:lnTo>
                  <a:lnTo>
                    <a:pt x="3757308" y="236737"/>
                  </a:lnTo>
                  <a:lnTo>
                    <a:pt x="3795573" y="246473"/>
                  </a:lnTo>
                  <a:lnTo>
                    <a:pt x="3830428" y="262699"/>
                  </a:lnTo>
                  <a:lnTo>
                    <a:pt x="3861874" y="285416"/>
                  </a:lnTo>
                  <a:lnTo>
                    <a:pt x="3906609" y="344117"/>
                  </a:lnTo>
                  <a:lnTo>
                    <a:pt x="3921521" y="416704"/>
                  </a:lnTo>
                  <a:lnTo>
                    <a:pt x="3917885" y="454640"/>
                  </a:lnTo>
                  <a:lnTo>
                    <a:pt x="3888801" y="520038"/>
                  </a:lnTo>
                  <a:lnTo>
                    <a:pt x="3832308" y="570000"/>
                  </a:lnTo>
                  <a:lnTo>
                    <a:pt x="3797339" y="586072"/>
                  </a:lnTo>
                  <a:lnTo>
                    <a:pt x="3758448" y="595715"/>
                  </a:lnTo>
                  <a:lnTo>
                    <a:pt x="3715633" y="598930"/>
                  </a:lnTo>
                  <a:lnTo>
                    <a:pt x="3671412" y="595736"/>
                  </a:lnTo>
                  <a:lnTo>
                    <a:pt x="3631586" y="586154"/>
                  </a:lnTo>
                  <a:lnTo>
                    <a:pt x="3596155" y="570185"/>
                  </a:lnTo>
                  <a:lnTo>
                    <a:pt x="3565120" y="547828"/>
                  </a:lnTo>
                  <a:close/>
                </a:path>
                <a:path w="6076950" h="599439">
                  <a:moveTo>
                    <a:pt x="3657301" y="358043"/>
                  </a:moveTo>
                  <a:lnTo>
                    <a:pt x="3647165" y="370274"/>
                  </a:lnTo>
                  <a:lnTo>
                    <a:pt x="3639925" y="384128"/>
                  </a:lnTo>
                  <a:lnTo>
                    <a:pt x="3635581" y="399605"/>
                  </a:lnTo>
                  <a:lnTo>
                    <a:pt x="3634133" y="416704"/>
                  </a:lnTo>
                  <a:lnTo>
                    <a:pt x="3635519" y="433710"/>
                  </a:lnTo>
                  <a:lnTo>
                    <a:pt x="3656316" y="474871"/>
                  </a:lnTo>
                  <a:lnTo>
                    <a:pt x="3697692" y="495976"/>
                  </a:lnTo>
                  <a:lnTo>
                    <a:pt x="3714976" y="497383"/>
                  </a:lnTo>
                  <a:lnTo>
                    <a:pt x="3731695" y="495955"/>
                  </a:lnTo>
                  <a:lnTo>
                    <a:pt x="3772487" y="474543"/>
                  </a:lnTo>
                  <a:lnTo>
                    <a:pt x="3793591" y="433289"/>
                  </a:lnTo>
                  <a:lnTo>
                    <a:pt x="3794998" y="416539"/>
                  </a:lnTo>
                  <a:lnTo>
                    <a:pt x="3793550" y="399512"/>
                  </a:lnTo>
                  <a:lnTo>
                    <a:pt x="3771829" y="358043"/>
                  </a:lnTo>
                  <a:lnTo>
                    <a:pt x="3731161" y="336631"/>
                  </a:lnTo>
                  <a:lnTo>
                    <a:pt x="3714976" y="335203"/>
                  </a:lnTo>
                  <a:lnTo>
                    <a:pt x="3698493" y="336631"/>
                  </a:lnTo>
                  <a:lnTo>
                    <a:pt x="3683386" y="340913"/>
                  </a:lnTo>
                  <a:lnTo>
                    <a:pt x="3669656" y="348051"/>
                  </a:lnTo>
                  <a:lnTo>
                    <a:pt x="3657301" y="358043"/>
                  </a:lnTo>
                  <a:close/>
                </a:path>
                <a:path w="6076950" h="599439">
                  <a:moveTo>
                    <a:pt x="3977440" y="588906"/>
                  </a:moveTo>
                  <a:lnTo>
                    <a:pt x="3977440" y="243679"/>
                  </a:lnTo>
                  <a:lnTo>
                    <a:pt x="4096568" y="243679"/>
                  </a:lnTo>
                  <a:lnTo>
                    <a:pt x="4096568" y="279993"/>
                  </a:lnTo>
                  <a:lnTo>
                    <a:pt x="4097883" y="279993"/>
                  </a:lnTo>
                  <a:lnTo>
                    <a:pt x="4121503" y="259649"/>
                  </a:lnTo>
                  <a:lnTo>
                    <a:pt x="4145863" y="245117"/>
                  </a:lnTo>
                  <a:lnTo>
                    <a:pt x="4170962" y="236398"/>
                  </a:lnTo>
                  <a:lnTo>
                    <a:pt x="4196801" y="233492"/>
                  </a:lnTo>
                  <a:lnTo>
                    <a:pt x="4209587" y="233913"/>
                  </a:lnTo>
                  <a:lnTo>
                    <a:pt x="4247574" y="240229"/>
                  </a:lnTo>
                  <a:lnTo>
                    <a:pt x="4284330" y="254493"/>
                  </a:lnTo>
                  <a:lnTo>
                    <a:pt x="4317162" y="278186"/>
                  </a:lnTo>
                  <a:lnTo>
                    <a:pt x="4340166" y="314695"/>
                  </a:lnTo>
                  <a:lnTo>
                    <a:pt x="4348300" y="361494"/>
                  </a:lnTo>
                  <a:lnTo>
                    <a:pt x="4348300" y="588906"/>
                  </a:lnTo>
                  <a:lnTo>
                    <a:pt x="4229171" y="588906"/>
                  </a:lnTo>
                  <a:lnTo>
                    <a:pt x="4229171" y="393700"/>
                  </a:lnTo>
                  <a:lnTo>
                    <a:pt x="4228093" y="380657"/>
                  </a:lnTo>
                  <a:lnTo>
                    <a:pt x="4202716" y="337863"/>
                  </a:lnTo>
                  <a:lnTo>
                    <a:pt x="4167224" y="326494"/>
                  </a:lnTo>
                  <a:lnTo>
                    <a:pt x="4154069" y="327799"/>
                  </a:lnTo>
                  <a:lnTo>
                    <a:pt x="4118422" y="347363"/>
                  </a:lnTo>
                  <a:lnTo>
                    <a:pt x="4097934" y="381253"/>
                  </a:lnTo>
                  <a:lnTo>
                    <a:pt x="4096568" y="393700"/>
                  </a:lnTo>
                  <a:lnTo>
                    <a:pt x="4096568" y="588906"/>
                  </a:lnTo>
                  <a:lnTo>
                    <a:pt x="3977440" y="588906"/>
                  </a:lnTo>
                  <a:close/>
                </a:path>
                <a:path w="6076950" h="599439">
                  <a:moveTo>
                    <a:pt x="4442504" y="243679"/>
                  </a:moveTo>
                  <a:lnTo>
                    <a:pt x="4442504" y="115020"/>
                  </a:lnTo>
                  <a:lnTo>
                    <a:pt x="4561633" y="115020"/>
                  </a:lnTo>
                  <a:lnTo>
                    <a:pt x="4561633" y="243679"/>
                  </a:lnTo>
                  <a:lnTo>
                    <a:pt x="4634260" y="243679"/>
                  </a:lnTo>
                  <a:lnTo>
                    <a:pt x="4634260" y="334546"/>
                  </a:lnTo>
                  <a:lnTo>
                    <a:pt x="4561633" y="334546"/>
                  </a:lnTo>
                  <a:lnTo>
                    <a:pt x="4561633" y="444144"/>
                  </a:lnTo>
                  <a:lnTo>
                    <a:pt x="4563307" y="465064"/>
                  </a:lnTo>
                  <a:lnTo>
                    <a:pt x="4568329" y="480006"/>
                  </a:lnTo>
                  <a:lnTo>
                    <a:pt x="4576699" y="488972"/>
                  </a:lnTo>
                  <a:lnTo>
                    <a:pt x="4588416" y="491960"/>
                  </a:lnTo>
                  <a:lnTo>
                    <a:pt x="4592908" y="491960"/>
                  </a:lnTo>
                  <a:lnTo>
                    <a:pt x="4614050" y="483909"/>
                  </a:lnTo>
                  <a:lnTo>
                    <a:pt x="4618158" y="481280"/>
                  </a:lnTo>
                  <a:lnTo>
                    <a:pt x="4647734" y="577404"/>
                  </a:lnTo>
                  <a:lnTo>
                    <a:pt x="4627842" y="586822"/>
                  </a:lnTo>
                  <a:lnTo>
                    <a:pt x="4606614" y="593548"/>
                  </a:lnTo>
                  <a:lnTo>
                    <a:pt x="4584052" y="597584"/>
                  </a:lnTo>
                  <a:lnTo>
                    <a:pt x="4560154" y="598930"/>
                  </a:lnTo>
                  <a:lnTo>
                    <a:pt x="4543969" y="598200"/>
                  </a:lnTo>
                  <a:lnTo>
                    <a:pt x="4502315" y="587263"/>
                  </a:lnTo>
                  <a:lnTo>
                    <a:pt x="4465673" y="555550"/>
                  </a:lnTo>
                  <a:lnTo>
                    <a:pt x="4447762" y="513814"/>
                  </a:lnTo>
                  <a:lnTo>
                    <a:pt x="4442504" y="467149"/>
                  </a:lnTo>
                  <a:lnTo>
                    <a:pt x="4442504" y="334546"/>
                  </a:lnTo>
                  <a:lnTo>
                    <a:pt x="4392716" y="334546"/>
                  </a:lnTo>
                  <a:lnTo>
                    <a:pt x="4392716" y="243679"/>
                  </a:lnTo>
                  <a:lnTo>
                    <a:pt x="4442504" y="243679"/>
                  </a:lnTo>
                  <a:close/>
                </a:path>
                <a:path w="6076950" h="599439">
                  <a:moveTo>
                    <a:pt x="5037464" y="432807"/>
                  </a:moveTo>
                  <a:lnTo>
                    <a:pt x="4787047" y="432807"/>
                  </a:lnTo>
                  <a:lnTo>
                    <a:pt x="4788515" y="449793"/>
                  </a:lnTo>
                  <a:lnTo>
                    <a:pt x="4810544" y="486702"/>
                  </a:lnTo>
                  <a:lnTo>
                    <a:pt x="4848254" y="503031"/>
                  </a:lnTo>
                  <a:lnTo>
                    <a:pt x="4861810" y="504120"/>
                  </a:lnTo>
                  <a:lnTo>
                    <a:pt x="4875510" y="503637"/>
                  </a:lnTo>
                  <a:lnTo>
                    <a:pt x="4916178" y="491580"/>
                  </a:lnTo>
                  <a:lnTo>
                    <a:pt x="4945940" y="465670"/>
                  </a:lnTo>
                  <a:lnTo>
                    <a:pt x="5032041" y="508885"/>
                  </a:lnTo>
                  <a:lnTo>
                    <a:pt x="5000637" y="548279"/>
                  </a:lnTo>
                  <a:lnTo>
                    <a:pt x="4960318" y="576418"/>
                  </a:lnTo>
                  <a:lnTo>
                    <a:pt x="4911085" y="593302"/>
                  </a:lnTo>
                  <a:lnTo>
                    <a:pt x="4852937" y="598930"/>
                  </a:lnTo>
                  <a:lnTo>
                    <a:pt x="4815299" y="595592"/>
                  </a:lnTo>
                  <a:lnTo>
                    <a:pt x="4748340" y="568891"/>
                  </a:lnTo>
                  <a:lnTo>
                    <a:pt x="4694578" y="517388"/>
                  </a:lnTo>
                  <a:lnTo>
                    <a:pt x="4666644" y="452976"/>
                  </a:lnTo>
                  <a:lnTo>
                    <a:pt x="4663153" y="416704"/>
                  </a:lnTo>
                  <a:lnTo>
                    <a:pt x="4666644" y="380339"/>
                  </a:lnTo>
                  <a:lnTo>
                    <a:pt x="4694578" y="315680"/>
                  </a:lnTo>
                  <a:lnTo>
                    <a:pt x="4748340" y="263808"/>
                  </a:lnTo>
                  <a:lnTo>
                    <a:pt x="4815299" y="236860"/>
                  </a:lnTo>
                  <a:lnTo>
                    <a:pt x="4852937" y="233492"/>
                  </a:lnTo>
                  <a:lnTo>
                    <a:pt x="4892096" y="236460"/>
                  </a:lnTo>
                  <a:lnTo>
                    <a:pt x="4958890" y="260203"/>
                  </a:lnTo>
                  <a:lnTo>
                    <a:pt x="5009099" y="307259"/>
                  </a:lnTo>
                  <a:lnTo>
                    <a:pt x="5034896" y="375039"/>
                  </a:lnTo>
                  <a:lnTo>
                    <a:pt x="5038121" y="416539"/>
                  </a:lnTo>
                  <a:lnTo>
                    <a:pt x="5038121" y="424646"/>
                  </a:lnTo>
                  <a:lnTo>
                    <a:pt x="5037902" y="430068"/>
                  </a:lnTo>
                  <a:lnTo>
                    <a:pt x="5037464" y="432807"/>
                  </a:lnTo>
                  <a:close/>
                </a:path>
                <a:path w="6076950" h="599439">
                  <a:moveTo>
                    <a:pt x="4790333" y="366752"/>
                  </a:moveTo>
                  <a:lnTo>
                    <a:pt x="4921621" y="366752"/>
                  </a:lnTo>
                  <a:lnTo>
                    <a:pt x="4918756" y="354058"/>
                  </a:lnTo>
                  <a:lnTo>
                    <a:pt x="4891264" y="319018"/>
                  </a:lnTo>
                  <a:lnTo>
                    <a:pt x="4856388" y="310885"/>
                  </a:lnTo>
                  <a:lnTo>
                    <a:pt x="4842349" y="311860"/>
                  </a:lnTo>
                  <a:lnTo>
                    <a:pt x="4801517" y="334803"/>
                  </a:lnTo>
                  <a:lnTo>
                    <a:pt x="4790333" y="366752"/>
                  </a:lnTo>
                  <a:close/>
                </a:path>
                <a:path w="6076950" h="599439">
                  <a:moveTo>
                    <a:pt x="5093949" y="588906"/>
                  </a:moveTo>
                  <a:lnTo>
                    <a:pt x="5093949" y="243679"/>
                  </a:lnTo>
                  <a:lnTo>
                    <a:pt x="5213077" y="243679"/>
                  </a:lnTo>
                  <a:lnTo>
                    <a:pt x="5213077" y="279993"/>
                  </a:lnTo>
                  <a:lnTo>
                    <a:pt x="5214392" y="279993"/>
                  </a:lnTo>
                  <a:lnTo>
                    <a:pt x="5238013" y="259649"/>
                  </a:lnTo>
                  <a:lnTo>
                    <a:pt x="5262373" y="245117"/>
                  </a:lnTo>
                  <a:lnTo>
                    <a:pt x="5287472" y="236398"/>
                  </a:lnTo>
                  <a:lnTo>
                    <a:pt x="5313310" y="233492"/>
                  </a:lnTo>
                  <a:lnTo>
                    <a:pt x="5326096" y="233913"/>
                  </a:lnTo>
                  <a:lnTo>
                    <a:pt x="5364084" y="240229"/>
                  </a:lnTo>
                  <a:lnTo>
                    <a:pt x="5400839" y="254493"/>
                  </a:lnTo>
                  <a:lnTo>
                    <a:pt x="5433671" y="278186"/>
                  </a:lnTo>
                  <a:lnTo>
                    <a:pt x="5456675" y="314695"/>
                  </a:lnTo>
                  <a:lnTo>
                    <a:pt x="5464809" y="361494"/>
                  </a:lnTo>
                  <a:lnTo>
                    <a:pt x="5464809" y="588906"/>
                  </a:lnTo>
                  <a:lnTo>
                    <a:pt x="5345680" y="588906"/>
                  </a:lnTo>
                  <a:lnTo>
                    <a:pt x="5345680" y="393700"/>
                  </a:lnTo>
                  <a:lnTo>
                    <a:pt x="5344602" y="380657"/>
                  </a:lnTo>
                  <a:lnTo>
                    <a:pt x="5319225" y="337863"/>
                  </a:lnTo>
                  <a:lnTo>
                    <a:pt x="5283733" y="326494"/>
                  </a:lnTo>
                  <a:lnTo>
                    <a:pt x="5270578" y="327799"/>
                  </a:lnTo>
                  <a:lnTo>
                    <a:pt x="5234932" y="347363"/>
                  </a:lnTo>
                  <a:lnTo>
                    <a:pt x="5214443" y="381253"/>
                  </a:lnTo>
                  <a:lnTo>
                    <a:pt x="5213077" y="393700"/>
                  </a:lnTo>
                  <a:lnTo>
                    <a:pt x="5213077" y="588906"/>
                  </a:lnTo>
                  <a:lnTo>
                    <a:pt x="5093949" y="588906"/>
                  </a:lnTo>
                  <a:close/>
                </a:path>
                <a:path w="6076950" h="599439">
                  <a:moveTo>
                    <a:pt x="5559013" y="243679"/>
                  </a:moveTo>
                  <a:lnTo>
                    <a:pt x="5559013" y="115020"/>
                  </a:lnTo>
                  <a:lnTo>
                    <a:pt x="5678142" y="115020"/>
                  </a:lnTo>
                  <a:lnTo>
                    <a:pt x="5678142" y="243679"/>
                  </a:lnTo>
                  <a:lnTo>
                    <a:pt x="5750769" y="243679"/>
                  </a:lnTo>
                  <a:lnTo>
                    <a:pt x="5750769" y="334546"/>
                  </a:lnTo>
                  <a:lnTo>
                    <a:pt x="5678142" y="334546"/>
                  </a:lnTo>
                  <a:lnTo>
                    <a:pt x="5678142" y="444144"/>
                  </a:lnTo>
                  <a:lnTo>
                    <a:pt x="5679816" y="465064"/>
                  </a:lnTo>
                  <a:lnTo>
                    <a:pt x="5684838" y="480006"/>
                  </a:lnTo>
                  <a:lnTo>
                    <a:pt x="5693208" y="488972"/>
                  </a:lnTo>
                  <a:lnTo>
                    <a:pt x="5704926" y="491960"/>
                  </a:lnTo>
                  <a:lnTo>
                    <a:pt x="5709417" y="491960"/>
                  </a:lnTo>
                  <a:lnTo>
                    <a:pt x="5730558" y="483909"/>
                  </a:lnTo>
                  <a:lnTo>
                    <a:pt x="5734666" y="481280"/>
                  </a:lnTo>
                  <a:lnTo>
                    <a:pt x="5764244" y="577404"/>
                  </a:lnTo>
                  <a:lnTo>
                    <a:pt x="5744351" y="586822"/>
                  </a:lnTo>
                  <a:lnTo>
                    <a:pt x="5723124" y="593548"/>
                  </a:lnTo>
                  <a:lnTo>
                    <a:pt x="5700561" y="597584"/>
                  </a:lnTo>
                  <a:lnTo>
                    <a:pt x="5676663" y="598930"/>
                  </a:lnTo>
                  <a:lnTo>
                    <a:pt x="5660478" y="598200"/>
                  </a:lnTo>
                  <a:lnTo>
                    <a:pt x="5618824" y="587263"/>
                  </a:lnTo>
                  <a:lnTo>
                    <a:pt x="5582181" y="555550"/>
                  </a:lnTo>
                  <a:lnTo>
                    <a:pt x="5564272" y="513814"/>
                  </a:lnTo>
                  <a:lnTo>
                    <a:pt x="5559013" y="467149"/>
                  </a:lnTo>
                  <a:lnTo>
                    <a:pt x="5559013" y="334546"/>
                  </a:lnTo>
                  <a:lnTo>
                    <a:pt x="5509226" y="334546"/>
                  </a:lnTo>
                  <a:lnTo>
                    <a:pt x="5509226" y="243679"/>
                  </a:lnTo>
                  <a:lnTo>
                    <a:pt x="5559013" y="243679"/>
                  </a:lnTo>
                  <a:close/>
                </a:path>
                <a:path w="6076950" h="599439">
                  <a:moveTo>
                    <a:pt x="5954658" y="233492"/>
                  </a:moveTo>
                  <a:lnTo>
                    <a:pt x="5998654" y="237281"/>
                  </a:lnTo>
                  <a:lnTo>
                    <a:pt x="6038500" y="246966"/>
                  </a:lnTo>
                  <a:lnTo>
                    <a:pt x="6070500" y="260440"/>
                  </a:lnTo>
                  <a:lnTo>
                    <a:pt x="6031394" y="338490"/>
                  </a:lnTo>
                  <a:lnTo>
                    <a:pt x="6011439" y="329072"/>
                  </a:lnTo>
                  <a:lnTo>
                    <a:pt x="5991999" y="322346"/>
                  </a:lnTo>
                  <a:lnTo>
                    <a:pt x="5973072" y="318310"/>
                  </a:lnTo>
                  <a:lnTo>
                    <a:pt x="5954658" y="316964"/>
                  </a:lnTo>
                  <a:lnTo>
                    <a:pt x="5945292" y="317241"/>
                  </a:lnTo>
                  <a:lnTo>
                    <a:pt x="5917687" y="329726"/>
                  </a:lnTo>
                  <a:lnTo>
                    <a:pt x="5917687" y="337832"/>
                  </a:lnTo>
                  <a:lnTo>
                    <a:pt x="5917687" y="339695"/>
                  </a:lnTo>
                  <a:lnTo>
                    <a:pt x="5938391" y="359686"/>
                  </a:lnTo>
                  <a:lnTo>
                    <a:pt x="5940965" y="360727"/>
                  </a:lnTo>
                  <a:lnTo>
                    <a:pt x="5944470" y="362151"/>
                  </a:lnTo>
                  <a:lnTo>
                    <a:pt x="5948085" y="363466"/>
                  </a:lnTo>
                  <a:lnTo>
                    <a:pt x="5950769" y="364451"/>
                  </a:lnTo>
                  <a:lnTo>
                    <a:pt x="5971583" y="370860"/>
                  </a:lnTo>
                  <a:lnTo>
                    <a:pt x="5981678" y="373982"/>
                  </a:lnTo>
                  <a:lnTo>
                    <a:pt x="6023753" y="393083"/>
                  </a:lnTo>
                  <a:lnTo>
                    <a:pt x="6055712" y="419045"/>
                  </a:lnTo>
                  <a:lnTo>
                    <a:pt x="6074198" y="457700"/>
                  </a:lnTo>
                  <a:lnTo>
                    <a:pt x="6076580" y="481280"/>
                  </a:lnTo>
                  <a:lnTo>
                    <a:pt x="6070034" y="523634"/>
                  </a:lnTo>
                  <a:lnTo>
                    <a:pt x="6050395" y="556576"/>
                  </a:lnTo>
                  <a:lnTo>
                    <a:pt x="6017663" y="580106"/>
                  </a:lnTo>
                  <a:lnTo>
                    <a:pt x="5971839" y="594224"/>
                  </a:lnTo>
                  <a:lnTo>
                    <a:pt x="5912922" y="598930"/>
                  </a:lnTo>
                  <a:lnTo>
                    <a:pt x="5894662" y="598221"/>
                  </a:lnTo>
                  <a:lnTo>
                    <a:pt x="5842595" y="587592"/>
                  </a:lnTo>
                  <a:lnTo>
                    <a:pt x="5803005" y="570431"/>
                  </a:lnTo>
                  <a:lnTo>
                    <a:pt x="5779662" y="552593"/>
                  </a:lnTo>
                  <a:lnTo>
                    <a:pt x="5828135" y="471092"/>
                  </a:lnTo>
                  <a:lnTo>
                    <a:pt x="5831750" y="474269"/>
                  </a:lnTo>
                  <a:lnTo>
                    <a:pt x="5836460" y="477993"/>
                  </a:lnTo>
                  <a:lnTo>
                    <a:pt x="5873815" y="499847"/>
                  </a:lnTo>
                  <a:lnTo>
                    <a:pt x="5913579" y="510857"/>
                  </a:lnTo>
                  <a:lnTo>
                    <a:pt x="5929826" y="509296"/>
                  </a:lnTo>
                  <a:lnTo>
                    <a:pt x="5941430" y="504613"/>
                  </a:lnTo>
                  <a:lnTo>
                    <a:pt x="5948393" y="496808"/>
                  </a:lnTo>
                  <a:lnTo>
                    <a:pt x="5950714" y="485881"/>
                  </a:lnTo>
                  <a:lnTo>
                    <a:pt x="5950714" y="478322"/>
                  </a:lnTo>
                  <a:lnTo>
                    <a:pt x="5909142" y="453675"/>
                  </a:lnTo>
                  <a:lnTo>
                    <a:pt x="5898503" y="449731"/>
                  </a:lnTo>
                  <a:lnTo>
                    <a:pt x="5889096" y="445952"/>
                  </a:lnTo>
                  <a:lnTo>
                    <a:pt x="5844977" y="420894"/>
                  </a:lnTo>
                  <a:lnTo>
                    <a:pt x="5814517" y="389304"/>
                  </a:lnTo>
                  <a:lnTo>
                    <a:pt x="5803981" y="344569"/>
                  </a:lnTo>
                  <a:lnTo>
                    <a:pt x="5806517" y="319809"/>
                  </a:lnTo>
                  <a:lnTo>
                    <a:pt x="5826810" y="278976"/>
                  </a:lnTo>
                  <a:lnTo>
                    <a:pt x="5866729" y="250036"/>
                  </a:lnTo>
                  <a:lnTo>
                    <a:pt x="5921775" y="235330"/>
                  </a:lnTo>
                  <a:lnTo>
                    <a:pt x="5954658" y="233492"/>
                  </a:lnTo>
                  <a:close/>
                </a:path>
              </a:pathLst>
            </a:custGeom>
            <a:ln w="176688">
              <a:solidFill>
                <a:srgbClr val="2A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77377" y="1406883"/>
            <a:ext cx="612648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spc="260" dirty="0">
                <a:solidFill>
                  <a:srgbClr val="FFFFFF"/>
                </a:solidFill>
                <a:latin typeface="Trebuchet MS"/>
                <a:cs typeface="Trebuchet MS"/>
              </a:rPr>
              <a:t>Table</a:t>
            </a:r>
            <a:r>
              <a:rPr sz="53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24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53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275" dirty="0">
                <a:solidFill>
                  <a:srgbClr val="FFFFFF"/>
                </a:solidFill>
                <a:latin typeface="Trebuchet MS"/>
                <a:cs typeface="Trebuchet MS"/>
              </a:rPr>
              <a:t>Contents</a:t>
            </a:r>
            <a:endParaRPr sz="5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4049" y="5145783"/>
            <a:ext cx="143473" cy="14347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96285" y="4789378"/>
            <a:ext cx="7094220" cy="2588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3700"/>
              </a:lnSpc>
              <a:spcBef>
                <a:spcPts val="95"/>
              </a:spcBef>
            </a:pPr>
            <a:r>
              <a:rPr sz="3400" spc="145" dirty="0">
                <a:latin typeface="Trebuchet MS"/>
                <a:cs typeface="Trebuchet MS"/>
              </a:rPr>
              <a:t>Loading</a:t>
            </a:r>
            <a:r>
              <a:rPr sz="3400" spc="-30" dirty="0">
                <a:latin typeface="Trebuchet MS"/>
                <a:cs typeface="Trebuchet MS"/>
              </a:rPr>
              <a:t> </a:t>
            </a:r>
            <a:r>
              <a:rPr sz="3400" spc="114" dirty="0">
                <a:latin typeface="Trebuchet MS"/>
                <a:cs typeface="Trebuchet MS"/>
              </a:rPr>
              <a:t>Data</a:t>
            </a:r>
            <a:r>
              <a:rPr sz="3400" spc="-25" dirty="0">
                <a:latin typeface="Trebuchet MS"/>
                <a:cs typeface="Trebuchet MS"/>
              </a:rPr>
              <a:t> </a:t>
            </a:r>
            <a:r>
              <a:rPr sz="3400" spc="125" dirty="0">
                <a:latin typeface="Trebuchet MS"/>
                <a:cs typeface="Trebuchet MS"/>
              </a:rPr>
              <a:t>From</a:t>
            </a:r>
            <a:r>
              <a:rPr sz="3400" spc="-25" dirty="0">
                <a:latin typeface="Trebuchet MS"/>
                <a:cs typeface="Trebuchet MS"/>
              </a:rPr>
              <a:t> </a:t>
            </a:r>
            <a:r>
              <a:rPr sz="3400" dirty="0">
                <a:latin typeface="Trebuchet MS"/>
                <a:cs typeface="Trebuchet MS"/>
              </a:rPr>
              <a:t>Email</a:t>
            </a:r>
            <a:r>
              <a:rPr sz="3400" spc="-30" dirty="0">
                <a:latin typeface="Trebuchet MS"/>
                <a:cs typeface="Trebuchet MS"/>
              </a:rPr>
              <a:t> </a:t>
            </a:r>
            <a:r>
              <a:rPr sz="3400" dirty="0">
                <a:latin typeface="Trebuchet MS"/>
                <a:cs typeface="Trebuchet MS"/>
              </a:rPr>
              <a:t>to</a:t>
            </a:r>
            <a:r>
              <a:rPr sz="3400" spc="-25" dirty="0">
                <a:latin typeface="Trebuchet MS"/>
                <a:cs typeface="Trebuchet MS"/>
              </a:rPr>
              <a:t> </a:t>
            </a:r>
            <a:r>
              <a:rPr sz="3400" spc="135" dirty="0">
                <a:latin typeface="Trebuchet MS"/>
                <a:cs typeface="Trebuchet MS"/>
              </a:rPr>
              <a:t>Power </a:t>
            </a:r>
            <a:r>
              <a:rPr sz="3400" spc="110" dirty="0">
                <a:latin typeface="Trebuchet MS"/>
                <a:cs typeface="Trebuchet MS"/>
              </a:rPr>
              <a:t>BI</a:t>
            </a:r>
            <a:r>
              <a:rPr sz="3400" spc="-60" dirty="0">
                <a:latin typeface="Trebuchet MS"/>
                <a:cs typeface="Trebuchet MS"/>
              </a:rPr>
              <a:t> </a:t>
            </a:r>
            <a:r>
              <a:rPr sz="3400" spc="-10" dirty="0">
                <a:latin typeface="Trebuchet MS"/>
                <a:cs typeface="Trebuchet MS"/>
              </a:rPr>
              <a:t>automatically.</a:t>
            </a:r>
            <a:endParaRPr sz="3400">
              <a:latin typeface="Trebuchet MS"/>
              <a:cs typeface="Trebuchet MS"/>
            </a:endParaRPr>
          </a:p>
          <a:p>
            <a:pPr marL="12700" marR="934085">
              <a:lnSpc>
                <a:spcPct val="123700"/>
              </a:lnSpc>
            </a:pPr>
            <a:r>
              <a:rPr sz="3400" spc="110" dirty="0">
                <a:latin typeface="Trebuchet MS"/>
                <a:cs typeface="Trebuchet MS"/>
              </a:rPr>
              <a:t>Cleaning</a:t>
            </a:r>
            <a:r>
              <a:rPr sz="3400" spc="-65" dirty="0">
                <a:latin typeface="Trebuchet MS"/>
                <a:cs typeface="Trebuchet MS"/>
              </a:rPr>
              <a:t> </a:t>
            </a:r>
            <a:r>
              <a:rPr sz="3400" spc="114" dirty="0">
                <a:latin typeface="Trebuchet MS"/>
                <a:cs typeface="Trebuchet MS"/>
              </a:rPr>
              <a:t>Data</a:t>
            </a:r>
            <a:r>
              <a:rPr sz="3400" spc="-65" dirty="0">
                <a:latin typeface="Trebuchet MS"/>
                <a:cs typeface="Trebuchet MS"/>
              </a:rPr>
              <a:t> </a:t>
            </a:r>
            <a:r>
              <a:rPr sz="3400" dirty="0">
                <a:latin typeface="Trebuchet MS"/>
                <a:cs typeface="Trebuchet MS"/>
              </a:rPr>
              <a:t>in</a:t>
            </a:r>
            <a:r>
              <a:rPr sz="3400" spc="-60" dirty="0">
                <a:latin typeface="Trebuchet MS"/>
                <a:cs typeface="Trebuchet MS"/>
              </a:rPr>
              <a:t> </a:t>
            </a:r>
            <a:r>
              <a:rPr sz="3400" spc="155" dirty="0">
                <a:latin typeface="Trebuchet MS"/>
                <a:cs typeface="Trebuchet MS"/>
              </a:rPr>
              <a:t>Power</a:t>
            </a:r>
            <a:r>
              <a:rPr sz="3400" spc="-65" dirty="0">
                <a:latin typeface="Trebuchet MS"/>
                <a:cs typeface="Trebuchet MS"/>
              </a:rPr>
              <a:t> </a:t>
            </a:r>
            <a:r>
              <a:rPr sz="3400" spc="120" dirty="0">
                <a:latin typeface="Trebuchet MS"/>
                <a:cs typeface="Trebuchet MS"/>
              </a:rPr>
              <a:t>Query </a:t>
            </a:r>
            <a:r>
              <a:rPr sz="3400" spc="150" dirty="0">
                <a:latin typeface="Trebuchet MS"/>
                <a:cs typeface="Trebuchet MS"/>
              </a:rPr>
              <a:t>Solving</a:t>
            </a:r>
            <a:r>
              <a:rPr sz="3400" spc="-40" dirty="0">
                <a:latin typeface="Trebuchet MS"/>
                <a:cs typeface="Trebuchet MS"/>
              </a:rPr>
              <a:t> </a:t>
            </a:r>
            <a:r>
              <a:rPr sz="3400" dirty="0">
                <a:latin typeface="Trebuchet MS"/>
                <a:cs typeface="Trebuchet MS"/>
              </a:rPr>
              <a:t>10</a:t>
            </a:r>
            <a:r>
              <a:rPr sz="3400" spc="-40" dirty="0">
                <a:latin typeface="Trebuchet MS"/>
                <a:cs typeface="Trebuchet MS"/>
              </a:rPr>
              <a:t> </a:t>
            </a:r>
            <a:r>
              <a:rPr sz="3400" spc="204" dirty="0">
                <a:latin typeface="Trebuchet MS"/>
                <a:cs typeface="Trebuchet MS"/>
              </a:rPr>
              <a:t>Buisness</a:t>
            </a:r>
            <a:r>
              <a:rPr sz="3400" spc="-35" dirty="0">
                <a:latin typeface="Trebuchet MS"/>
                <a:cs typeface="Trebuchet MS"/>
              </a:rPr>
              <a:t> </a:t>
            </a:r>
            <a:r>
              <a:rPr sz="3400" spc="125" dirty="0">
                <a:latin typeface="Trebuchet MS"/>
                <a:cs typeface="Trebuchet MS"/>
              </a:rPr>
              <a:t>Problems</a:t>
            </a:r>
            <a:endParaRPr sz="34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64049" y="6427483"/>
            <a:ext cx="143473" cy="14347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4049" y="7068333"/>
            <a:ext cx="143473" cy="14347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3499461" y="729932"/>
            <a:ext cx="398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300" algn="l"/>
                <a:tab pos="3968750" algn="l"/>
              </a:tabLst>
            </a:pP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FINANCIAL</a:t>
            </a:r>
            <a:r>
              <a:rPr sz="2400" b="1" u="heavy" spc="-9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ANALYTICS</a:t>
            </a: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057795" y="880236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7"/>
                </a:lnTo>
                <a:lnTo>
                  <a:pt x="25941" y="0"/>
                </a:lnTo>
                <a:lnTo>
                  <a:pt x="33870" y="1"/>
                </a:lnTo>
                <a:lnTo>
                  <a:pt x="59799" y="29894"/>
                </a:lnTo>
                <a:lnTo>
                  <a:pt x="59800" y="33859"/>
                </a:lnTo>
                <a:lnTo>
                  <a:pt x="59042" y="37674"/>
                </a:lnTo>
                <a:lnTo>
                  <a:pt x="25936" y="59800"/>
                </a:lnTo>
                <a:lnTo>
                  <a:pt x="22122" y="59042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286105" y="880236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7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514429" y="8802366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4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742731" y="8802366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971041" y="8802366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199351" y="8802364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0"/>
                </a:moveTo>
                <a:lnTo>
                  <a:pt x="22133" y="757"/>
                </a:lnTo>
                <a:lnTo>
                  <a:pt x="25948" y="0"/>
                </a:lnTo>
                <a:lnTo>
                  <a:pt x="33877" y="3"/>
                </a:lnTo>
                <a:lnTo>
                  <a:pt x="59800" y="29894"/>
                </a:lnTo>
                <a:lnTo>
                  <a:pt x="59801" y="33860"/>
                </a:lnTo>
                <a:lnTo>
                  <a:pt x="59043" y="37675"/>
                </a:lnTo>
                <a:lnTo>
                  <a:pt x="33866" y="59801"/>
                </a:lnTo>
                <a:lnTo>
                  <a:pt x="25935" y="59801"/>
                </a:lnTo>
                <a:lnTo>
                  <a:pt x="0" y="3386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57795" y="899922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8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30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286105" y="899924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1" y="33873"/>
                </a:moveTo>
                <a:lnTo>
                  <a:pt x="22126" y="758"/>
                </a:lnTo>
                <a:lnTo>
                  <a:pt x="25941" y="0"/>
                </a:lnTo>
                <a:lnTo>
                  <a:pt x="33869" y="0"/>
                </a:lnTo>
                <a:lnTo>
                  <a:pt x="59800" y="29867"/>
                </a:lnTo>
                <a:lnTo>
                  <a:pt x="59804" y="33833"/>
                </a:lnTo>
                <a:lnTo>
                  <a:pt x="25954" y="59803"/>
                </a:lnTo>
                <a:lnTo>
                  <a:pt x="22138" y="59046"/>
                </a:lnTo>
                <a:lnTo>
                  <a:pt x="761" y="37688"/>
                </a:lnTo>
                <a:lnTo>
                  <a:pt x="1" y="3387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514429" y="899922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742731" y="899922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971041" y="899924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2" y="33877"/>
                </a:moveTo>
                <a:lnTo>
                  <a:pt x="22120" y="759"/>
                </a:lnTo>
                <a:lnTo>
                  <a:pt x="33863" y="0"/>
                </a:lnTo>
                <a:lnTo>
                  <a:pt x="37675" y="756"/>
                </a:lnTo>
                <a:lnTo>
                  <a:pt x="59801" y="29867"/>
                </a:lnTo>
                <a:lnTo>
                  <a:pt x="59805" y="33833"/>
                </a:lnTo>
                <a:lnTo>
                  <a:pt x="25957" y="59803"/>
                </a:lnTo>
                <a:lnTo>
                  <a:pt x="22142" y="59047"/>
                </a:lnTo>
                <a:lnTo>
                  <a:pt x="763" y="37692"/>
                </a:lnTo>
                <a:lnTo>
                  <a:pt x="2" y="3387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199351" y="899924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70"/>
                </a:moveTo>
                <a:lnTo>
                  <a:pt x="22131" y="757"/>
                </a:lnTo>
                <a:lnTo>
                  <a:pt x="25947" y="0"/>
                </a:lnTo>
                <a:lnTo>
                  <a:pt x="33874" y="2"/>
                </a:lnTo>
                <a:lnTo>
                  <a:pt x="59799" y="29868"/>
                </a:lnTo>
                <a:lnTo>
                  <a:pt x="59804" y="33834"/>
                </a:lnTo>
                <a:lnTo>
                  <a:pt x="25951" y="59803"/>
                </a:lnTo>
                <a:lnTo>
                  <a:pt x="22135" y="59046"/>
                </a:lnTo>
                <a:lnTo>
                  <a:pt x="760" y="37685"/>
                </a:lnTo>
                <a:lnTo>
                  <a:pt x="0" y="3387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057795" y="9196074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1" y="0"/>
                </a:lnTo>
                <a:lnTo>
                  <a:pt x="33871" y="1"/>
                </a:lnTo>
                <a:lnTo>
                  <a:pt x="59800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3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286105" y="9196074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2" y="0"/>
                </a:lnTo>
                <a:lnTo>
                  <a:pt x="33871" y="0"/>
                </a:lnTo>
                <a:lnTo>
                  <a:pt x="59801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2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514429" y="919607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742733" y="919607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971043" y="919607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199351" y="919607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57"/>
                </a:moveTo>
                <a:lnTo>
                  <a:pt x="22134" y="757"/>
                </a:lnTo>
                <a:lnTo>
                  <a:pt x="25948" y="0"/>
                </a:lnTo>
                <a:lnTo>
                  <a:pt x="33878" y="3"/>
                </a:lnTo>
                <a:lnTo>
                  <a:pt x="59800" y="25937"/>
                </a:lnTo>
                <a:lnTo>
                  <a:pt x="59800" y="29901"/>
                </a:lnTo>
                <a:lnTo>
                  <a:pt x="59800" y="33866"/>
                </a:lnTo>
                <a:lnTo>
                  <a:pt x="33861" y="59801"/>
                </a:lnTo>
                <a:lnTo>
                  <a:pt x="25931" y="59800"/>
                </a:lnTo>
                <a:lnTo>
                  <a:pt x="757" y="37672"/>
                </a:lnTo>
                <a:lnTo>
                  <a:pt x="0" y="3385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8836" y="3514407"/>
            <a:ext cx="9250045" cy="2856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50" i="1" spc="-2060" dirty="0">
                <a:solidFill>
                  <a:srgbClr val="0E4561"/>
                </a:solidFill>
                <a:latin typeface="Cambria"/>
                <a:cs typeface="Cambria"/>
              </a:rPr>
              <a:t>Thank</a:t>
            </a:r>
            <a:r>
              <a:rPr sz="18550" i="1" spc="275" dirty="0">
                <a:solidFill>
                  <a:srgbClr val="0E4561"/>
                </a:solidFill>
                <a:latin typeface="Cambria"/>
                <a:cs typeface="Cambria"/>
              </a:rPr>
              <a:t> </a:t>
            </a:r>
            <a:r>
              <a:rPr sz="18550" i="1" spc="-1860" dirty="0">
                <a:solidFill>
                  <a:srgbClr val="0E4561"/>
                </a:solidFill>
                <a:latin typeface="Cambria"/>
                <a:cs typeface="Cambria"/>
              </a:rPr>
              <a:t>you</a:t>
            </a:r>
            <a:endParaRPr sz="18550">
              <a:latin typeface="Cambria"/>
              <a:cs typeface="Cambr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97879" y="2215083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76199">
            <a:solidFill>
              <a:srgbClr val="0E45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7825" y="1125519"/>
            <a:ext cx="229776" cy="22976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8315" y="1127694"/>
            <a:ext cx="229780" cy="22977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29124" y="1127694"/>
            <a:ext cx="229780" cy="2297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89793" y="1127697"/>
            <a:ext cx="229780" cy="2297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50417" y="1127694"/>
            <a:ext cx="229780" cy="22977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897879" y="8159882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76199">
            <a:solidFill>
              <a:srgbClr val="0E45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07825" y="9017253"/>
            <a:ext cx="229776" cy="229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68315" y="9019428"/>
            <a:ext cx="229780" cy="22977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29124" y="9019428"/>
            <a:ext cx="229780" cy="22977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89793" y="9019431"/>
            <a:ext cx="229780" cy="22976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50417" y="9019428"/>
            <a:ext cx="229780" cy="2297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44390" cy="1577975"/>
          </a:xfrm>
          <a:custGeom>
            <a:avLst/>
            <a:gdLst/>
            <a:ahLst/>
            <a:cxnLst/>
            <a:rect l="l" t="t" r="r" b="b"/>
            <a:pathLst>
              <a:path w="4644390" h="1577975">
                <a:moveTo>
                  <a:pt x="4153251" y="1577553"/>
                </a:moveTo>
                <a:lnTo>
                  <a:pt x="0" y="1577553"/>
                </a:lnTo>
                <a:lnTo>
                  <a:pt x="0" y="0"/>
                </a:lnTo>
                <a:lnTo>
                  <a:pt x="4153251" y="0"/>
                </a:lnTo>
                <a:lnTo>
                  <a:pt x="4644055" y="788776"/>
                </a:lnTo>
                <a:lnTo>
                  <a:pt x="4153251" y="157755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27965" y="1577555"/>
            <a:ext cx="2085975" cy="2082800"/>
          </a:xfrm>
          <a:custGeom>
            <a:avLst/>
            <a:gdLst/>
            <a:ahLst/>
            <a:cxnLst/>
            <a:rect l="l" t="t" r="r" b="b"/>
            <a:pathLst>
              <a:path w="2085975" h="2082800">
                <a:moveTo>
                  <a:pt x="870966" y="1042987"/>
                </a:moveTo>
                <a:lnTo>
                  <a:pt x="517855" y="707009"/>
                </a:lnTo>
                <a:lnTo>
                  <a:pt x="511403" y="716965"/>
                </a:lnTo>
                <a:lnTo>
                  <a:pt x="506222" y="727456"/>
                </a:lnTo>
                <a:lnTo>
                  <a:pt x="502323" y="738492"/>
                </a:lnTo>
                <a:lnTo>
                  <a:pt x="499694" y="750074"/>
                </a:lnTo>
                <a:lnTo>
                  <a:pt x="499694" y="1335913"/>
                </a:lnTo>
                <a:lnTo>
                  <a:pt x="502323" y="1347482"/>
                </a:lnTo>
                <a:lnTo>
                  <a:pt x="506222" y="1358519"/>
                </a:lnTo>
                <a:lnTo>
                  <a:pt x="511403" y="1369021"/>
                </a:lnTo>
                <a:lnTo>
                  <a:pt x="517855" y="1378978"/>
                </a:lnTo>
                <a:lnTo>
                  <a:pt x="870966" y="1042987"/>
                </a:lnTo>
                <a:close/>
              </a:path>
              <a:path w="2085975" h="2082800">
                <a:moveTo>
                  <a:pt x="1541119" y="1404150"/>
                </a:moveTo>
                <a:lnTo>
                  <a:pt x="1188275" y="1068412"/>
                </a:lnTo>
                <a:lnTo>
                  <a:pt x="1042987" y="1206703"/>
                </a:lnTo>
                <a:lnTo>
                  <a:pt x="897686" y="1068412"/>
                </a:lnTo>
                <a:lnTo>
                  <a:pt x="544842" y="1404150"/>
                </a:lnTo>
                <a:lnTo>
                  <a:pt x="557606" y="1411325"/>
                </a:lnTo>
                <a:lnTo>
                  <a:pt x="570979" y="1416443"/>
                </a:lnTo>
                <a:lnTo>
                  <a:pt x="584974" y="1419491"/>
                </a:lnTo>
                <a:lnTo>
                  <a:pt x="599579" y="1420495"/>
                </a:lnTo>
                <a:lnTo>
                  <a:pt x="1486382" y="1420495"/>
                </a:lnTo>
                <a:lnTo>
                  <a:pt x="1500987" y="1419491"/>
                </a:lnTo>
                <a:lnTo>
                  <a:pt x="1514983" y="1416443"/>
                </a:lnTo>
                <a:lnTo>
                  <a:pt x="1528356" y="1411325"/>
                </a:lnTo>
                <a:lnTo>
                  <a:pt x="1541119" y="1404150"/>
                </a:lnTo>
                <a:close/>
              </a:path>
              <a:path w="2085975" h="2082800">
                <a:moveTo>
                  <a:pt x="1541119" y="681837"/>
                </a:moveTo>
                <a:lnTo>
                  <a:pt x="1528356" y="674662"/>
                </a:lnTo>
                <a:lnTo>
                  <a:pt x="1514983" y="669544"/>
                </a:lnTo>
                <a:lnTo>
                  <a:pt x="1500987" y="666483"/>
                </a:lnTo>
                <a:lnTo>
                  <a:pt x="1486382" y="665492"/>
                </a:lnTo>
                <a:lnTo>
                  <a:pt x="599579" y="665492"/>
                </a:lnTo>
                <a:lnTo>
                  <a:pt x="584974" y="666483"/>
                </a:lnTo>
                <a:lnTo>
                  <a:pt x="570979" y="669544"/>
                </a:lnTo>
                <a:lnTo>
                  <a:pt x="557606" y="674662"/>
                </a:lnTo>
                <a:lnTo>
                  <a:pt x="544842" y="681837"/>
                </a:lnTo>
                <a:lnTo>
                  <a:pt x="897686" y="1017562"/>
                </a:lnTo>
                <a:lnTo>
                  <a:pt x="1042987" y="1156106"/>
                </a:lnTo>
                <a:lnTo>
                  <a:pt x="1541119" y="681837"/>
                </a:lnTo>
                <a:close/>
              </a:path>
              <a:path w="2085975" h="2082800">
                <a:moveTo>
                  <a:pt x="1586268" y="750074"/>
                </a:moveTo>
                <a:lnTo>
                  <a:pt x="1583651" y="738492"/>
                </a:lnTo>
                <a:lnTo>
                  <a:pt x="1579740" y="727456"/>
                </a:lnTo>
                <a:lnTo>
                  <a:pt x="1574571" y="716965"/>
                </a:lnTo>
                <a:lnTo>
                  <a:pt x="1568107" y="707009"/>
                </a:lnTo>
                <a:lnTo>
                  <a:pt x="1214996" y="1042987"/>
                </a:lnTo>
                <a:lnTo>
                  <a:pt x="1568107" y="1378978"/>
                </a:lnTo>
                <a:lnTo>
                  <a:pt x="1574571" y="1369021"/>
                </a:lnTo>
                <a:lnTo>
                  <a:pt x="1579740" y="1358519"/>
                </a:lnTo>
                <a:lnTo>
                  <a:pt x="1583651" y="1347482"/>
                </a:lnTo>
                <a:lnTo>
                  <a:pt x="1586268" y="1335913"/>
                </a:lnTo>
                <a:lnTo>
                  <a:pt x="1586268" y="750074"/>
                </a:lnTo>
                <a:close/>
              </a:path>
              <a:path w="2085975" h="2082800">
                <a:moveTo>
                  <a:pt x="2085975" y="1041400"/>
                </a:moveTo>
                <a:lnTo>
                  <a:pt x="2084895" y="990600"/>
                </a:lnTo>
                <a:lnTo>
                  <a:pt x="2081695" y="939800"/>
                </a:lnTo>
                <a:lnTo>
                  <a:pt x="2076437" y="889000"/>
                </a:lnTo>
                <a:lnTo>
                  <a:pt x="2069134" y="850900"/>
                </a:lnTo>
                <a:lnTo>
                  <a:pt x="2059863" y="800100"/>
                </a:lnTo>
                <a:lnTo>
                  <a:pt x="2048649" y="762000"/>
                </a:lnTo>
                <a:lnTo>
                  <a:pt x="2035556" y="711200"/>
                </a:lnTo>
                <a:lnTo>
                  <a:pt x="2020620" y="673100"/>
                </a:lnTo>
                <a:lnTo>
                  <a:pt x="2012810" y="655320"/>
                </a:lnTo>
                <a:lnTo>
                  <a:pt x="2012810" y="1041400"/>
                </a:lnTo>
                <a:lnTo>
                  <a:pt x="2011616" y="1079500"/>
                </a:lnTo>
                <a:lnTo>
                  <a:pt x="2008098" y="1130300"/>
                </a:lnTo>
                <a:lnTo>
                  <a:pt x="2002282" y="1181100"/>
                </a:lnTo>
                <a:lnTo>
                  <a:pt x="1994255" y="1231900"/>
                </a:lnTo>
                <a:lnTo>
                  <a:pt x="1984057" y="1270000"/>
                </a:lnTo>
                <a:lnTo>
                  <a:pt x="1971738" y="1320800"/>
                </a:lnTo>
                <a:lnTo>
                  <a:pt x="1957362" y="1358900"/>
                </a:lnTo>
                <a:lnTo>
                  <a:pt x="1940979" y="1409700"/>
                </a:lnTo>
                <a:lnTo>
                  <a:pt x="1922653" y="1447800"/>
                </a:lnTo>
                <a:lnTo>
                  <a:pt x="1902421" y="1485900"/>
                </a:lnTo>
                <a:lnTo>
                  <a:pt x="1880374" y="1524000"/>
                </a:lnTo>
                <a:lnTo>
                  <a:pt x="1856536" y="1562100"/>
                </a:lnTo>
                <a:lnTo>
                  <a:pt x="1830971" y="1600200"/>
                </a:lnTo>
                <a:lnTo>
                  <a:pt x="1803730" y="1638300"/>
                </a:lnTo>
                <a:lnTo>
                  <a:pt x="1774888" y="1676400"/>
                </a:lnTo>
                <a:lnTo>
                  <a:pt x="1744472" y="1701800"/>
                </a:lnTo>
                <a:lnTo>
                  <a:pt x="1712569" y="1739900"/>
                </a:lnTo>
                <a:lnTo>
                  <a:pt x="1679206" y="1765300"/>
                </a:lnTo>
                <a:lnTo>
                  <a:pt x="1644459" y="1803400"/>
                </a:lnTo>
                <a:lnTo>
                  <a:pt x="1608378" y="1828800"/>
                </a:lnTo>
                <a:lnTo>
                  <a:pt x="1571015" y="1854200"/>
                </a:lnTo>
                <a:lnTo>
                  <a:pt x="1532420" y="1879600"/>
                </a:lnTo>
                <a:lnTo>
                  <a:pt x="1492656" y="1892300"/>
                </a:lnTo>
                <a:lnTo>
                  <a:pt x="1451787" y="1917700"/>
                </a:lnTo>
                <a:lnTo>
                  <a:pt x="1409852" y="1930400"/>
                </a:lnTo>
                <a:lnTo>
                  <a:pt x="1366913" y="1955800"/>
                </a:lnTo>
                <a:lnTo>
                  <a:pt x="1232662" y="1993900"/>
                </a:lnTo>
                <a:lnTo>
                  <a:pt x="1186268" y="1993900"/>
                </a:lnTo>
                <a:lnTo>
                  <a:pt x="1139151" y="2006600"/>
                </a:lnTo>
                <a:lnTo>
                  <a:pt x="946810" y="2006600"/>
                </a:lnTo>
                <a:lnTo>
                  <a:pt x="899693" y="1993900"/>
                </a:lnTo>
                <a:lnTo>
                  <a:pt x="853300" y="1993900"/>
                </a:lnTo>
                <a:lnTo>
                  <a:pt x="719048" y="1955800"/>
                </a:lnTo>
                <a:lnTo>
                  <a:pt x="676109" y="1930400"/>
                </a:lnTo>
                <a:lnTo>
                  <a:pt x="634174" y="1917700"/>
                </a:lnTo>
                <a:lnTo>
                  <a:pt x="593305" y="1892300"/>
                </a:lnTo>
                <a:lnTo>
                  <a:pt x="553542" y="1879600"/>
                </a:lnTo>
                <a:lnTo>
                  <a:pt x="514959" y="1854200"/>
                </a:lnTo>
                <a:lnTo>
                  <a:pt x="477583" y="1828800"/>
                </a:lnTo>
                <a:lnTo>
                  <a:pt x="441502" y="1803400"/>
                </a:lnTo>
                <a:lnTo>
                  <a:pt x="406755" y="1765300"/>
                </a:lnTo>
                <a:lnTo>
                  <a:pt x="373392" y="1739900"/>
                </a:lnTo>
                <a:lnTo>
                  <a:pt x="341490" y="1701800"/>
                </a:lnTo>
                <a:lnTo>
                  <a:pt x="311073" y="1676400"/>
                </a:lnTo>
                <a:lnTo>
                  <a:pt x="282232" y="1638300"/>
                </a:lnTo>
                <a:lnTo>
                  <a:pt x="254990" y="1600200"/>
                </a:lnTo>
                <a:lnTo>
                  <a:pt x="229438" y="1562100"/>
                </a:lnTo>
                <a:lnTo>
                  <a:pt x="205600" y="1524000"/>
                </a:lnTo>
                <a:lnTo>
                  <a:pt x="183540" y="1485900"/>
                </a:lnTo>
                <a:lnTo>
                  <a:pt x="163322" y="1447800"/>
                </a:lnTo>
                <a:lnTo>
                  <a:pt x="144983" y="1409700"/>
                </a:lnTo>
                <a:lnTo>
                  <a:pt x="128612" y="1358900"/>
                </a:lnTo>
                <a:lnTo>
                  <a:pt x="114223" y="1320800"/>
                </a:lnTo>
                <a:lnTo>
                  <a:pt x="101917" y="1270000"/>
                </a:lnTo>
                <a:lnTo>
                  <a:pt x="91706" y="1231900"/>
                </a:lnTo>
                <a:lnTo>
                  <a:pt x="83680" y="1181100"/>
                </a:lnTo>
                <a:lnTo>
                  <a:pt x="77876" y="1130300"/>
                </a:lnTo>
                <a:lnTo>
                  <a:pt x="74345" y="1079500"/>
                </a:lnTo>
                <a:lnTo>
                  <a:pt x="73164" y="1041400"/>
                </a:lnTo>
                <a:lnTo>
                  <a:pt x="74345" y="990600"/>
                </a:lnTo>
                <a:lnTo>
                  <a:pt x="77876" y="939800"/>
                </a:lnTo>
                <a:lnTo>
                  <a:pt x="83680" y="889000"/>
                </a:lnTo>
                <a:lnTo>
                  <a:pt x="91706" y="850900"/>
                </a:lnTo>
                <a:lnTo>
                  <a:pt x="101917" y="800100"/>
                </a:lnTo>
                <a:lnTo>
                  <a:pt x="114223" y="762000"/>
                </a:lnTo>
                <a:lnTo>
                  <a:pt x="128612" y="711200"/>
                </a:lnTo>
                <a:lnTo>
                  <a:pt x="144983" y="673100"/>
                </a:lnTo>
                <a:lnTo>
                  <a:pt x="163322" y="622300"/>
                </a:lnTo>
                <a:lnTo>
                  <a:pt x="183540" y="584200"/>
                </a:lnTo>
                <a:lnTo>
                  <a:pt x="205600" y="546100"/>
                </a:lnTo>
                <a:lnTo>
                  <a:pt x="229438" y="508000"/>
                </a:lnTo>
                <a:lnTo>
                  <a:pt x="254990" y="469900"/>
                </a:lnTo>
                <a:lnTo>
                  <a:pt x="282232" y="431800"/>
                </a:lnTo>
                <a:lnTo>
                  <a:pt x="311073" y="406400"/>
                </a:lnTo>
                <a:lnTo>
                  <a:pt x="341490" y="368300"/>
                </a:lnTo>
                <a:lnTo>
                  <a:pt x="373392" y="330200"/>
                </a:lnTo>
                <a:lnTo>
                  <a:pt x="406755" y="304800"/>
                </a:lnTo>
                <a:lnTo>
                  <a:pt x="441502" y="279400"/>
                </a:lnTo>
                <a:lnTo>
                  <a:pt x="477583" y="254000"/>
                </a:lnTo>
                <a:lnTo>
                  <a:pt x="514959" y="228600"/>
                </a:lnTo>
                <a:lnTo>
                  <a:pt x="553542" y="203200"/>
                </a:lnTo>
                <a:lnTo>
                  <a:pt x="593305" y="177800"/>
                </a:lnTo>
                <a:lnTo>
                  <a:pt x="634174" y="152400"/>
                </a:lnTo>
                <a:lnTo>
                  <a:pt x="719048" y="127000"/>
                </a:lnTo>
                <a:lnTo>
                  <a:pt x="762927" y="101600"/>
                </a:lnTo>
                <a:lnTo>
                  <a:pt x="807694" y="101600"/>
                </a:lnTo>
                <a:lnTo>
                  <a:pt x="899693" y="76200"/>
                </a:lnTo>
                <a:lnTo>
                  <a:pt x="946810" y="76200"/>
                </a:lnTo>
                <a:lnTo>
                  <a:pt x="994587" y="63500"/>
                </a:lnTo>
                <a:lnTo>
                  <a:pt x="1091374" y="63500"/>
                </a:lnTo>
                <a:lnTo>
                  <a:pt x="1139151" y="76200"/>
                </a:lnTo>
                <a:lnTo>
                  <a:pt x="1186268" y="76200"/>
                </a:lnTo>
                <a:lnTo>
                  <a:pt x="1278267" y="101600"/>
                </a:lnTo>
                <a:lnTo>
                  <a:pt x="1323035" y="101600"/>
                </a:lnTo>
                <a:lnTo>
                  <a:pt x="1366913" y="127000"/>
                </a:lnTo>
                <a:lnTo>
                  <a:pt x="1451787" y="152400"/>
                </a:lnTo>
                <a:lnTo>
                  <a:pt x="1492656" y="177800"/>
                </a:lnTo>
                <a:lnTo>
                  <a:pt x="1532420" y="203200"/>
                </a:lnTo>
                <a:lnTo>
                  <a:pt x="1571015" y="228600"/>
                </a:lnTo>
                <a:lnTo>
                  <a:pt x="1608378" y="254000"/>
                </a:lnTo>
                <a:lnTo>
                  <a:pt x="1644459" y="279400"/>
                </a:lnTo>
                <a:lnTo>
                  <a:pt x="1679206" y="304800"/>
                </a:lnTo>
                <a:lnTo>
                  <a:pt x="1712569" y="330200"/>
                </a:lnTo>
                <a:lnTo>
                  <a:pt x="1744472" y="368300"/>
                </a:lnTo>
                <a:lnTo>
                  <a:pt x="1774888" y="406400"/>
                </a:lnTo>
                <a:lnTo>
                  <a:pt x="1803730" y="431800"/>
                </a:lnTo>
                <a:lnTo>
                  <a:pt x="1830971" y="469900"/>
                </a:lnTo>
                <a:lnTo>
                  <a:pt x="1856536" y="508000"/>
                </a:lnTo>
                <a:lnTo>
                  <a:pt x="1880374" y="546100"/>
                </a:lnTo>
                <a:lnTo>
                  <a:pt x="1902421" y="584200"/>
                </a:lnTo>
                <a:lnTo>
                  <a:pt x="1922653" y="622300"/>
                </a:lnTo>
                <a:lnTo>
                  <a:pt x="1940979" y="673100"/>
                </a:lnTo>
                <a:lnTo>
                  <a:pt x="1957362" y="711200"/>
                </a:lnTo>
                <a:lnTo>
                  <a:pt x="1971738" y="762000"/>
                </a:lnTo>
                <a:lnTo>
                  <a:pt x="1984057" y="800100"/>
                </a:lnTo>
                <a:lnTo>
                  <a:pt x="1994255" y="850900"/>
                </a:lnTo>
                <a:lnTo>
                  <a:pt x="2002282" y="889000"/>
                </a:lnTo>
                <a:lnTo>
                  <a:pt x="2008098" y="939800"/>
                </a:lnTo>
                <a:lnTo>
                  <a:pt x="2011616" y="990600"/>
                </a:lnTo>
                <a:lnTo>
                  <a:pt x="2012810" y="1041400"/>
                </a:lnTo>
                <a:lnTo>
                  <a:pt x="2012810" y="655320"/>
                </a:lnTo>
                <a:lnTo>
                  <a:pt x="2003894" y="635000"/>
                </a:lnTo>
                <a:lnTo>
                  <a:pt x="1985403" y="584200"/>
                </a:lnTo>
                <a:lnTo>
                  <a:pt x="1965223" y="546100"/>
                </a:lnTo>
                <a:lnTo>
                  <a:pt x="1943392" y="508000"/>
                </a:lnTo>
                <a:lnTo>
                  <a:pt x="1919935" y="469900"/>
                </a:lnTo>
                <a:lnTo>
                  <a:pt x="1894928" y="431800"/>
                </a:lnTo>
                <a:lnTo>
                  <a:pt x="1868398" y="393700"/>
                </a:lnTo>
                <a:lnTo>
                  <a:pt x="1840395" y="368300"/>
                </a:lnTo>
                <a:lnTo>
                  <a:pt x="1810981" y="330200"/>
                </a:lnTo>
                <a:lnTo>
                  <a:pt x="1780171" y="304800"/>
                </a:lnTo>
                <a:lnTo>
                  <a:pt x="1748040" y="266700"/>
                </a:lnTo>
                <a:lnTo>
                  <a:pt x="1714627" y="241300"/>
                </a:lnTo>
                <a:lnTo>
                  <a:pt x="1679968" y="215900"/>
                </a:lnTo>
                <a:lnTo>
                  <a:pt x="1644116" y="190500"/>
                </a:lnTo>
                <a:lnTo>
                  <a:pt x="1607121" y="165100"/>
                </a:lnTo>
                <a:lnTo>
                  <a:pt x="1569034" y="139700"/>
                </a:lnTo>
                <a:lnTo>
                  <a:pt x="1529880" y="114300"/>
                </a:lnTo>
                <a:lnTo>
                  <a:pt x="1489722" y="88900"/>
                </a:lnTo>
                <a:lnTo>
                  <a:pt x="1406575" y="63500"/>
                </a:lnTo>
                <a:lnTo>
                  <a:pt x="1363687" y="38100"/>
                </a:lnTo>
                <a:lnTo>
                  <a:pt x="1319961" y="25400"/>
                </a:lnTo>
                <a:lnTo>
                  <a:pt x="1275461" y="25400"/>
                </a:lnTo>
                <a:lnTo>
                  <a:pt x="1184338" y="0"/>
                </a:lnTo>
                <a:lnTo>
                  <a:pt x="901623" y="0"/>
                </a:lnTo>
                <a:lnTo>
                  <a:pt x="810501" y="25400"/>
                </a:lnTo>
                <a:lnTo>
                  <a:pt x="766000" y="25400"/>
                </a:lnTo>
                <a:lnTo>
                  <a:pt x="722287" y="38100"/>
                </a:lnTo>
                <a:lnTo>
                  <a:pt x="679386" y="63500"/>
                </a:lnTo>
                <a:lnTo>
                  <a:pt x="596239" y="88900"/>
                </a:lnTo>
                <a:lnTo>
                  <a:pt x="556082" y="114300"/>
                </a:lnTo>
                <a:lnTo>
                  <a:pt x="516928" y="139700"/>
                </a:lnTo>
                <a:lnTo>
                  <a:pt x="478840" y="165100"/>
                </a:lnTo>
                <a:lnTo>
                  <a:pt x="441845" y="190500"/>
                </a:lnTo>
                <a:lnTo>
                  <a:pt x="405993" y="215900"/>
                </a:lnTo>
                <a:lnTo>
                  <a:pt x="371335" y="241300"/>
                </a:lnTo>
                <a:lnTo>
                  <a:pt x="337921" y="266700"/>
                </a:lnTo>
                <a:lnTo>
                  <a:pt x="305790" y="304800"/>
                </a:lnTo>
                <a:lnTo>
                  <a:pt x="274993" y="330200"/>
                </a:lnTo>
                <a:lnTo>
                  <a:pt x="245567" y="368300"/>
                </a:lnTo>
                <a:lnTo>
                  <a:pt x="217563" y="393700"/>
                </a:lnTo>
                <a:lnTo>
                  <a:pt x="191033" y="431800"/>
                </a:lnTo>
                <a:lnTo>
                  <a:pt x="166027" y="469900"/>
                </a:lnTo>
                <a:lnTo>
                  <a:pt x="142570" y="508000"/>
                </a:lnTo>
                <a:lnTo>
                  <a:pt x="120738" y="546100"/>
                </a:lnTo>
                <a:lnTo>
                  <a:pt x="100558" y="584200"/>
                </a:lnTo>
                <a:lnTo>
                  <a:pt x="82080" y="635000"/>
                </a:lnTo>
                <a:lnTo>
                  <a:pt x="65341" y="673100"/>
                </a:lnTo>
                <a:lnTo>
                  <a:pt x="50406" y="711200"/>
                </a:lnTo>
                <a:lnTo>
                  <a:pt x="37312" y="762000"/>
                </a:lnTo>
                <a:lnTo>
                  <a:pt x="26098" y="800100"/>
                </a:lnTo>
                <a:lnTo>
                  <a:pt x="16827" y="850900"/>
                </a:lnTo>
                <a:lnTo>
                  <a:pt x="9537" y="889000"/>
                </a:lnTo>
                <a:lnTo>
                  <a:pt x="4267" y="939800"/>
                </a:lnTo>
                <a:lnTo>
                  <a:pt x="1066" y="990600"/>
                </a:lnTo>
                <a:lnTo>
                  <a:pt x="0" y="1041400"/>
                </a:lnTo>
                <a:lnTo>
                  <a:pt x="1066" y="1079500"/>
                </a:lnTo>
                <a:lnTo>
                  <a:pt x="4267" y="1130300"/>
                </a:lnTo>
                <a:lnTo>
                  <a:pt x="9537" y="1181100"/>
                </a:lnTo>
                <a:lnTo>
                  <a:pt x="16827" y="1219200"/>
                </a:lnTo>
                <a:lnTo>
                  <a:pt x="26098" y="1270000"/>
                </a:lnTo>
                <a:lnTo>
                  <a:pt x="37312" y="1308100"/>
                </a:lnTo>
                <a:lnTo>
                  <a:pt x="50406" y="1358900"/>
                </a:lnTo>
                <a:lnTo>
                  <a:pt x="65341" y="1397000"/>
                </a:lnTo>
                <a:lnTo>
                  <a:pt x="82080" y="1447800"/>
                </a:lnTo>
                <a:lnTo>
                  <a:pt x="100558" y="1485900"/>
                </a:lnTo>
                <a:lnTo>
                  <a:pt x="120738" y="1524000"/>
                </a:lnTo>
                <a:lnTo>
                  <a:pt x="142570" y="1562100"/>
                </a:lnTo>
                <a:lnTo>
                  <a:pt x="166027" y="1600200"/>
                </a:lnTo>
                <a:lnTo>
                  <a:pt x="191033" y="1638300"/>
                </a:lnTo>
                <a:lnTo>
                  <a:pt x="217563" y="1676400"/>
                </a:lnTo>
                <a:lnTo>
                  <a:pt x="245567" y="1714500"/>
                </a:lnTo>
                <a:lnTo>
                  <a:pt x="274993" y="1739900"/>
                </a:lnTo>
                <a:lnTo>
                  <a:pt x="305790" y="1778000"/>
                </a:lnTo>
                <a:lnTo>
                  <a:pt x="337921" y="1803400"/>
                </a:lnTo>
                <a:lnTo>
                  <a:pt x="371335" y="1828800"/>
                </a:lnTo>
                <a:lnTo>
                  <a:pt x="405993" y="1866900"/>
                </a:lnTo>
                <a:lnTo>
                  <a:pt x="441845" y="1892300"/>
                </a:lnTo>
                <a:lnTo>
                  <a:pt x="478840" y="1917700"/>
                </a:lnTo>
                <a:lnTo>
                  <a:pt x="516928" y="1943100"/>
                </a:lnTo>
                <a:lnTo>
                  <a:pt x="556082" y="1955800"/>
                </a:lnTo>
                <a:lnTo>
                  <a:pt x="596239" y="1981200"/>
                </a:lnTo>
                <a:lnTo>
                  <a:pt x="637349" y="1993900"/>
                </a:lnTo>
                <a:lnTo>
                  <a:pt x="679386" y="2019300"/>
                </a:lnTo>
                <a:lnTo>
                  <a:pt x="810501" y="2057400"/>
                </a:lnTo>
                <a:lnTo>
                  <a:pt x="855726" y="2057400"/>
                </a:lnTo>
                <a:lnTo>
                  <a:pt x="901623" y="2070100"/>
                </a:lnTo>
                <a:lnTo>
                  <a:pt x="948169" y="2070100"/>
                </a:lnTo>
                <a:lnTo>
                  <a:pt x="995299" y="2082800"/>
                </a:lnTo>
                <a:lnTo>
                  <a:pt x="1090663" y="2082800"/>
                </a:lnTo>
                <a:lnTo>
                  <a:pt x="1137793" y="2070100"/>
                </a:lnTo>
                <a:lnTo>
                  <a:pt x="1184338" y="2070100"/>
                </a:lnTo>
                <a:lnTo>
                  <a:pt x="1230249" y="2057400"/>
                </a:lnTo>
                <a:lnTo>
                  <a:pt x="1275461" y="2057400"/>
                </a:lnTo>
                <a:lnTo>
                  <a:pt x="1406575" y="2019300"/>
                </a:lnTo>
                <a:lnTo>
                  <a:pt x="1427594" y="2006600"/>
                </a:lnTo>
                <a:lnTo>
                  <a:pt x="1448612" y="1993900"/>
                </a:lnTo>
                <a:lnTo>
                  <a:pt x="1489722" y="1981200"/>
                </a:lnTo>
                <a:lnTo>
                  <a:pt x="1529880" y="1955800"/>
                </a:lnTo>
                <a:lnTo>
                  <a:pt x="1569034" y="1943100"/>
                </a:lnTo>
                <a:lnTo>
                  <a:pt x="1607121" y="1917700"/>
                </a:lnTo>
                <a:lnTo>
                  <a:pt x="1644116" y="1892300"/>
                </a:lnTo>
                <a:lnTo>
                  <a:pt x="1679968" y="1866900"/>
                </a:lnTo>
                <a:lnTo>
                  <a:pt x="1714627" y="1828800"/>
                </a:lnTo>
                <a:lnTo>
                  <a:pt x="1748040" y="1803400"/>
                </a:lnTo>
                <a:lnTo>
                  <a:pt x="1780171" y="1778000"/>
                </a:lnTo>
                <a:lnTo>
                  <a:pt x="1810981" y="1739900"/>
                </a:lnTo>
                <a:lnTo>
                  <a:pt x="1840395" y="1714500"/>
                </a:lnTo>
                <a:lnTo>
                  <a:pt x="1868398" y="1676400"/>
                </a:lnTo>
                <a:lnTo>
                  <a:pt x="1894928" y="1638300"/>
                </a:lnTo>
                <a:lnTo>
                  <a:pt x="1919935" y="1600200"/>
                </a:lnTo>
                <a:lnTo>
                  <a:pt x="1943392" y="1562100"/>
                </a:lnTo>
                <a:lnTo>
                  <a:pt x="1965223" y="1524000"/>
                </a:lnTo>
                <a:lnTo>
                  <a:pt x="1985403" y="1485900"/>
                </a:lnTo>
                <a:lnTo>
                  <a:pt x="2003894" y="1447800"/>
                </a:lnTo>
                <a:lnTo>
                  <a:pt x="2020620" y="1397000"/>
                </a:lnTo>
                <a:lnTo>
                  <a:pt x="2035556" y="1358900"/>
                </a:lnTo>
                <a:lnTo>
                  <a:pt x="2048649" y="1308100"/>
                </a:lnTo>
                <a:lnTo>
                  <a:pt x="2059863" y="1270000"/>
                </a:lnTo>
                <a:lnTo>
                  <a:pt x="2069134" y="1219200"/>
                </a:lnTo>
                <a:lnTo>
                  <a:pt x="2076437" y="1181100"/>
                </a:lnTo>
                <a:lnTo>
                  <a:pt x="2081695" y="1130300"/>
                </a:lnTo>
                <a:lnTo>
                  <a:pt x="2084895" y="1079500"/>
                </a:lnTo>
                <a:lnTo>
                  <a:pt x="2085975" y="1041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5270" y="558222"/>
            <a:ext cx="2390140" cy="575945"/>
          </a:xfrm>
          <a:custGeom>
            <a:avLst/>
            <a:gdLst/>
            <a:ahLst/>
            <a:cxnLst/>
            <a:rect l="l" t="t" r="r" b="b"/>
            <a:pathLst>
              <a:path w="2390140" h="575944">
                <a:moveTo>
                  <a:pt x="0" y="121264"/>
                </a:moveTo>
                <a:lnTo>
                  <a:pt x="0" y="10187"/>
                </a:lnTo>
                <a:lnTo>
                  <a:pt x="390249" y="10187"/>
                </a:lnTo>
                <a:lnTo>
                  <a:pt x="390249" y="121264"/>
                </a:lnTo>
                <a:lnTo>
                  <a:pt x="258468" y="121264"/>
                </a:lnTo>
                <a:lnTo>
                  <a:pt x="258468" y="565409"/>
                </a:lnTo>
                <a:lnTo>
                  <a:pt x="131945" y="565409"/>
                </a:lnTo>
                <a:lnTo>
                  <a:pt x="131945" y="121264"/>
                </a:lnTo>
                <a:lnTo>
                  <a:pt x="0" y="121264"/>
                </a:lnTo>
                <a:close/>
              </a:path>
              <a:path w="2390140" h="575944">
                <a:moveTo>
                  <a:pt x="411132" y="287387"/>
                </a:moveTo>
                <a:lnTo>
                  <a:pt x="414418" y="240689"/>
                </a:lnTo>
                <a:lnTo>
                  <a:pt x="424277" y="196948"/>
                </a:lnTo>
                <a:lnTo>
                  <a:pt x="440708" y="156165"/>
                </a:lnTo>
                <a:lnTo>
                  <a:pt x="463713" y="118340"/>
                </a:lnTo>
                <a:lnTo>
                  <a:pt x="493289" y="83472"/>
                </a:lnTo>
                <a:lnTo>
                  <a:pt x="536463" y="46953"/>
                </a:lnTo>
                <a:lnTo>
                  <a:pt x="583827" y="20868"/>
                </a:lnTo>
                <a:lnTo>
                  <a:pt x="635381" y="5217"/>
                </a:lnTo>
                <a:lnTo>
                  <a:pt x="691125" y="0"/>
                </a:lnTo>
                <a:lnTo>
                  <a:pt x="747177" y="5196"/>
                </a:lnTo>
                <a:lnTo>
                  <a:pt x="798834" y="20785"/>
                </a:lnTo>
                <a:lnTo>
                  <a:pt x="846095" y="46768"/>
                </a:lnTo>
                <a:lnTo>
                  <a:pt x="888961" y="83143"/>
                </a:lnTo>
                <a:lnTo>
                  <a:pt x="918301" y="117919"/>
                </a:lnTo>
                <a:lnTo>
                  <a:pt x="941121" y="155731"/>
                </a:lnTo>
                <a:lnTo>
                  <a:pt x="957422" y="196580"/>
                </a:lnTo>
                <a:lnTo>
                  <a:pt x="967202" y="240465"/>
                </a:lnTo>
                <a:lnTo>
                  <a:pt x="970462" y="287387"/>
                </a:lnTo>
                <a:lnTo>
                  <a:pt x="967254" y="334605"/>
                </a:lnTo>
                <a:lnTo>
                  <a:pt x="957632" y="378721"/>
                </a:lnTo>
                <a:lnTo>
                  <a:pt x="941595" y="419734"/>
                </a:lnTo>
                <a:lnTo>
                  <a:pt x="919143" y="457645"/>
                </a:lnTo>
                <a:lnTo>
                  <a:pt x="890276" y="492453"/>
                </a:lnTo>
                <a:lnTo>
                  <a:pt x="847821" y="528757"/>
                </a:lnTo>
                <a:lnTo>
                  <a:pt x="800477" y="554688"/>
                </a:lnTo>
                <a:lnTo>
                  <a:pt x="748245" y="570246"/>
                </a:lnTo>
                <a:lnTo>
                  <a:pt x="691125" y="575433"/>
                </a:lnTo>
                <a:lnTo>
                  <a:pt x="644124" y="572140"/>
                </a:lnTo>
                <a:lnTo>
                  <a:pt x="600528" y="562261"/>
                </a:lnTo>
                <a:lnTo>
                  <a:pt x="560337" y="545797"/>
                </a:lnTo>
                <a:lnTo>
                  <a:pt x="523550" y="522746"/>
                </a:lnTo>
                <a:lnTo>
                  <a:pt x="490167" y="493110"/>
                </a:lnTo>
                <a:lnTo>
                  <a:pt x="461714" y="458486"/>
                </a:lnTo>
                <a:lnTo>
                  <a:pt x="439584" y="420601"/>
                </a:lnTo>
                <a:lnTo>
                  <a:pt x="423777" y="379457"/>
                </a:lnTo>
                <a:lnTo>
                  <a:pt x="414293" y="335052"/>
                </a:lnTo>
                <a:lnTo>
                  <a:pt x="411132" y="287387"/>
                </a:lnTo>
                <a:close/>
              </a:path>
              <a:path w="2390140" h="575944">
                <a:moveTo>
                  <a:pt x="547842" y="287387"/>
                </a:moveTo>
                <a:lnTo>
                  <a:pt x="551211" y="329288"/>
                </a:lnTo>
                <a:lnTo>
                  <a:pt x="561316" y="367245"/>
                </a:lnTo>
                <a:lnTo>
                  <a:pt x="592803" y="415030"/>
                </a:lnTo>
                <a:lnTo>
                  <a:pt x="626118" y="439061"/>
                </a:lnTo>
                <a:lnTo>
                  <a:pt x="667525" y="451467"/>
                </a:lnTo>
                <a:lnTo>
                  <a:pt x="691125" y="453017"/>
                </a:lnTo>
                <a:lnTo>
                  <a:pt x="724286" y="449988"/>
                </a:lnTo>
                <a:lnTo>
                  <a:pt x="777607" y="425751"/>
                </a:lnTo>
                <a:lnTo>
                  <a:pt x="813509" y="379045"/>
                </a:lnTo>
                <a:lnTo>
                  <a:pt x="831502" y="320466"/>
                </a:lnTo>
                <a:lnTo>
                  <a:pt x="833751" y="287387"/>
                </a:lnTo>
                <a:lnTo>
                  <a:pt x="831461" y="254648"/>
                </a:lnTo>
                <a:lnTo>
                  <a:pt x="813140" y="196316"/>
                </a:lnTo>
                <a:lnTo>
                  <a:pt x="776744" y="149373"/>
                </a:lnTo>
                <a:lnTo>
                  <a:pt x="723752" y="124972"/>
                </a:lnTo>
                <a:lnTo>
                  <a:pt x="691125" y="121922"/>
                </a:lnTo>
                <a:lnTo>
                  <a:pt x="658745" y="124972"/>
                </a:lnTo>
                <a:lnTo>
                  <a:pt x="605753" y="149373"/>
                </a:lnTo>
                <a:lnTo>
                  <a:pt x="568823" y="196316"/>
                </a:lnTo>
                <a:lnTo>
                  <a:pt x="550173" y="254648"/>
                </a:lnTo>
                <a:lnTo>
                  <a:pt x="547842" y="287387"/>
                </a:lnTo>
                <a:close/>
              </a:path>
              <a:path w="2390140" h="575944">
                <a:moveTo>
                  <a:pt x="1001354" y="287387"/>
                </a:moveTo>
                <a:lnTo>
                  <a:pt x="1004640" y="240689"/>
                </a:lnTo>
                <a:lnTo>
                  <a:pt x="1014499" y="196948"/>
                </a:lnTo>
                <a:lnTo>
                  <a:pt x="1030930" y="156165"/>
                </a:lnTo>
                <a:lnTo>
                  <a:pt x="1053935" y="118340"/>
                </a:lnTo>
                <a:lnTo>
                  <a:pt x="1083511" y="83472"/>
                </a:lnTo>
                <a:lnTo>
                  <a:pt x="1126685" y="46953"/>
                </a:lnTo>
                <a:lnTo>
                  <a:pt x="1174049" y="20868"/>
                </a:lnTo>
                <a:lnTo>
                  <a:pt x="1225603" y="5217"/>
                </a:lnTo>
                <a:lnTo>
                  <a:pt x="1281347" y="0"/>
                </a:lnTo>
                <a:lnTo>
                  <a:pt x="1337399" y="5196"/>
                </a:lnTo>
                <a:lnTo>
                  <a:pt x="1389056" y="20785"/>
                </a:lnTo>
                <a:lnTo>
                  <a:pt x="1436317" y="46768"/>
                </a:lnTo>
                <a:lnTo>
                  <a:pt x="1479183" y="83143"/>
                </a:lnTo>
                <a:lnTo>
                  <a:pt x="1508523" y="117919"/>
                </a:lnTo>
                <a:lnTo>
                  <a:pt x="1531344" y="155731"/>
                </a:lnTo>
                <a:lnTo>
                  <a:pt x="1547644" y="196580"/>
                </a:lnTo>
                <a:lnTo>
                  <a:pt x="1557424" y="240465"/>
                </a:lnTo>
                <a:lnTo>
                  <a:pt x="1560684" y="287387"/>
                </a:lnTo>
                <a:lnTo>
                  <a:pt x="1557476" y="334605"/>
                </a:lnTo>
                <a:lnTo>
                  <a:pt x="1547854" y="378721"/>
                </a:lnTo>
                <a:lnTo>
                  <a:pt x="1531817" y="419734"/>
                </a:lnTo>
                <a:lnTo>
                  <a:pt x="1509365" y="457645"/>
                </a:lnTo>
                <a:lnTo>
                  <a:pt x="1480498" y="492453"/>
                </a:lnTo>
                <a:lnTo>
                  <a:pt x="1438043" y="528757"/>
                </a:lnTo>
                <a:lnTo>
                  <a:pt x="1390699" y="554688"/>
                </a:lnTo>
                <a:lnTo>
                  <a:pt x="1338467" y="570246"/>
                </a:lnTo>
                <a:lnTo>
                  <a:pt x="1281347" y="575433"/>
                </a:lnTo>
                <a:lnTo>
                  <a:pt x="1234346" y="572140"/>
                </a:lnTo>
                <a:lnTo>
                  <a:pt x="1190750" y="562261"/>
                </a:lnTo>
                <a:lnTo>
                  <a:pt x="1150559" y="545797"/>
                </a:lnTo>
                <a:lnTo>
                  <a:pt x="1113772" y="522746"/>
                </a:lnTo>
                <a:lnTo>
                  <a:pt x="1080389" y="493110"/>
                </a:lnTo>
                <a:lnTo>
                  <a:pt x="1051936" y="458486"/>
                </a:lnTo>
                <a:lnTo>
                  <a:pt x="1029806" y="420601"/>
                </a:lnTo>
                <a:lnTo>
                  <a:pt x="1013999" y="379457"/>
                </a:lnTo>
                <a:lnTo>
                  <a:pt x="1004515" y="335052"/>
                </a:lnTo>
                <a:lnTo>
                  <a:pt x="1001354" y="287387"/>
                </a:lnTo>
                <a:close/>
              </a:path>
              <a:path w="2390140" h="575944">
                <a:moveTo>
                  <a:pt x="1138064" y="287387"/>
                </a:moveTo>
                <a:lnTo>
                  <a:pt x="1141433" y="329288"/>
                </a:lnTo>
                <a:lnTo>
                  <a:pt x="1151538" y="367245"/>
                </a:lnTo>
                <a:lnTo>
                  <a:pt x="1183025" y="415030"/>
                </a:lnTo>
                <a:lnTo>
                  <a:pt x="1216340" y="439061"/>
                </a:lnTo>
                <a:lnTo>
                  <a:pt x="1257747" y="451467"/>
                </a:lnTo>
                <a:lnTo>
                  <a:pt x="1281347" y="453017"/>
                </a:lnTo>
                <a:lnTo>
                  <a:pt x="1314508" y="449988"/>
                </a:lnTo>
                <a:lnTo>
                  <a:pt x="1367829" y="425751"/>
                </a:lnTo>
                <a:lnTo>
                  <a:pt x="1403732" y="379045"/>
                </a:lnTo>
                <a:lnTo>
                  <a:pt x="1421724" y="320466"/>
                </a:lnTo>
                <a:lnTo>
                  <a:pt x="1423973" y="287387"/>
                </a:lnTo>
                <a:lnTo>
                  <a:pt x="1421683" y="254648"/>
                </a:lnTo>
                <a:lnTo>
                  <a:pt x="1403362" y="196316"/>
                </a:lnTo>
                <a:lnTo>
                  <a:pt x="1366966" y="149373"/>
                </a:lnTo>
                <a:lnTo>
                  <a:pt x="1313974" y="124972"/>
                </a:lnTo>
                <a:lnTo>
                  <a:pt x="1281347" y="121922"/>
                </a:lnTo>
                <a:lnTo>
                  <a:pt x="1248967" y="124972"/>
                </a:lnTo>
                <a:lnTo>
                  <a:pt x="1195975" y="149373"/>
                </a:lnTo>
                <a:lnTo>
                  <a:pt x="1159045" y="196316"/>
                </a:lnTo>
                <a:lnTo>
                  <a:pt x="1140395" y="254648"/>
                </a:lnTo>
                <a:lnTo>
                  <a:pt x="1138064" y="287387"/>
                </a:lnTo>
                <a:close/>
              </a:path>
              <a:path w="2390140" h="575944">
                <a:moveTo>
                  <a:pt x="1743075" y="10187"/>
                </a:moveTo>
                <a:lnTo>
                  <a:pt x="1743075" y="454332"/>
                </a:lnTo>
                <a:lnTo>
                  <a:pt x="1934174" y="454332"/>
                </a:lnTo>
                <a:lnTo>
                  <a:pt x="1934174" y="565409"/>
                </a:lnTo>
                <a:lnTo>
                  <a:pt x="1616552" y="565409"/>
                </a:lnTo>
                <a:lnTo>
                  <a:pt x="1616552" y="10187"/>
                </a:lnTo>
                <a:lnTo>
                  <a:pt x="1743075" y="10187"/>
                </a:lnTo>
                <a:close/>
              </a:path>
              <a:path w="2390140" h="575944">
                <a:moveTo>
                  <a:pt x="2201370" y="0"/>
                </a:moveTo>
                <a:lnTo>
                  <a:pt x="2245900" y="3286"/>
                </a:lnTo>
                <a:lnTo>
                  <a:pt x="2289443" y="13145"/>
                </a:lnTo>
                <a:lnTo>
                  <a:pt x="2327072" y="26208"/>
                </a:lnTo>
                <a:lnTo>
                  <a:pt x="2373737" y="52580"/>
                </a:lnTo>
                <a:lnTo>
                  <a:pt x="2322471" y="153470"/>
                </a:lnTo>
                <a:lnTo>
                  <a:pt x="2318418" y="150841"/>
                </a:lnTo>
                <a:lnTo>
                  <a:pt x="2312776" y="147391"/>
                </a:lnTo>
                <a:lnTo>
                  <a:pt x="2265289" y="126030"/>
                </a:lnTo>
                <a:lnTo>
                  <a:pt x="2223142" y="115863"/>
                </a:lnTo>
                <a:lnTo>
                  <a:pt x="2210079" y="115185"/>
                </a:lnTo>
                <a:lnTo>
                  <a:pt x="2195198" y="116027"/>
                </a:lnTo>
                <a:lnTo>
                  <a:pt x="2153801" y="135981"/>
                </a:lnTo>
                <a:lnTo>
                  <a:pt x="2144188" y="164972"/>
                </a:lnTo>
                <a:lnTo>
                  <a:pt x="2144188" y="172640"/>
                </a:lnTo>
                <a:lnTo>
                  <a:pt x="2170787" y="201543"/>
                </a:lnTo>
                <a:lnTo>
                  <a:pt x="2206495" y="221148"/>
                </a:lnTo>
                <a:lnTo>
                  <a:pt x="2245427" y="238678"/>
                </a:lnTo>
                <a:lnTo>
                  <a:pt x="2259866" y="244994"/>
                </a:lnTo>
                <a:lnTo>
                  <a:pt x="2285818" y="257523"/>
                </a:lnTo>
                <a:lnTo>
                  <a:pt x="2331744" y="288743"/>
                </a:lnTo>
                <a:lnTo>
                  <a:pt x="2368397" y="327727"/>
                </a:lnTo>
                <a:lnTo>
                  <a:pt x="2387457" y="372256"/>
                </a:lnTo>
                <a:lnTo>
                  <a:pt x="2389840" y="396493"/>
                </a:lnTo>
                <a:lnTo>
                  <a:pt x="2388762" y="419641"/>
                </a:lnTo>
                <a:lnTo>
                  <a:pt x="2380135" y="461377"/>
                </a:lnTo>
                <a:lnTo>
                  <a:pt x="2363231" y="496828"/>
                </a:lnTo>
                <a:lnTo>
                  <a:pt x="2325428" y="535832"/>
                </a:lnTo>
                <a:lnTo>
                  <a:pt x="2276966" y="560233"/>
                </a:lnTo>
                <a:lnTo>
                  <a:pt x="2221376" y="573009"/>
                </a:lnTo>
                <a:lnTo>
                  <a:pt x="2180502" y="575433"/>
                </a:lnTo>
                <a:lnTo>
                  <a:pt x="2162427" y="574970"/>
                </a:lnTo>
                <a:lnTo>
                  <a:pt x="2109189" y="568038"/>
                </a:lnTo>
                <a:lnTo>
                  <a:pt x="2063068" y="554914"/>
                </a:lnTo>
                <a:lnTo>
                  <a:pt x="2028182" y="538585"/>
                </a:lnTo>
                <a:lnTo>
                  <a:pt x="1991868" y="517799"/>
                </a:lnTo>
                <a:lnTo>
                  <a:pt x="1971821" y="502148"/>
                </a:lnTo>
                <a:lnTo>
                  <a:pt x="2035083" y="395836"/>
                </a:lnTo>
                <a:lnTo>
                  <a:pt x="2039488" y="399440"/>
                </a:lnTo>
                <a:lnTo>
                  <a:pt x="2044654" y="403517"/>
                </a:lnTo>
                <a:lnTo>
                  <a:pt x="2076860" y="425248"/>
                </a:lnTo>
                <a:lnTo>
                  <a:pt x="2124922" y="448643"/>
                </a:lnTo>
                <a:lnTo>
                  <a:pt x="2171136" y="458440"/>
                </a:lnTo>
                <a:lnTo>
                  <a:pt x="2206146" y="455030"/>
                </a:lnTo>
                <a:lnTo>
                  <a:pt x="2231152" y="444802"/>
                </a:lnTo>
                <a:lnTo>
                  <a:pt x="2246156" y="427754"/>
                </a:lnTo>
                <a:lnTo>
                  <a:pt x="2251158" y="403887"/>
                </a:lnTo>
                <a:lnTo>
                  <a:pt x="2251158" y="396219"/>
                </a:lnTo>
                <a:lnTo>
                  <a:pt x="2225196" y="363301"/>
                </a:lnTo>
                <a:lnTo>
                  <a:pt x="2184980" y="340461"/>
                </a:lnTo>
                <a:lnTo>
                  <a:pt x="2163249" y="330274"/>
                </a:lnTo>
                <a:lnTo>
                  <a:pt x="2151490" y="324718"/>
                </a:lnTo>
                <a:lnTo>
                  <a:pt x="2102154" y="299105"/>
                </a:lnTo>
                <a:lnTo>
                  <a:pt x="2063129" y="267967"/>
                </a:lnTo>
                <a:lnTo>
                  <a:pt x="2035822" y="231079"/>
                </a:lnTo>
                <a:lnTo>
                  <a:pt x="2022020" y="190903"/>
                </a:lnTo>
                <a:lnTo>
                  <a:pt x="2020294" y="169737"/>
                </a:lnTo>
                <a:lnTo>
                  <a:pt x="2023745" y="134060"/>
                </a:lnTo>
                <a:lnTo>
                  <a:pt x="2051350" y="72935"/>
                </a:lnTo>
                <a:lnTo>
                  <a:pt x="2104075" y="26711"/>
                </a:lnTo>
                <a:lnTo>
                  <a:pt x="2167008" y="2967"/>
                </a:lnTo>
                <a:lnTo>
                  <a:pt x="2201370" y="0"/>
                </a:lnTo>
                <a:close/>
              </a:path>
            </a:pathLst>
          </a:custGeom>
          <a:ln w="176688">
            <a:solidFill>
              <a:srgbClr val="2A48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317" y="558222"/>
            <a:ext cx="1791335" cy="575945"/>
          </a:xfrm>
          <a:custGeom>
            <a:avLst/>
            <a:gdLst/>
            <a:ahLst/>
            <a:cxnLst/>
            <a:rect l="l" t="t" r="r" b="b"/>
            <a:pathLst>
              <a:path w="1791335" h="575944">
                <a:moveTo>
                  <a:pt x="433464" y="10187"/>
                </a:moveTo>
                <a:lnTo>
                  <a:pt x="433464" y="368231"/>
                </a:lnTo>
                <a:lnTo>
                  <a:pt x="430013" y="416231"/>
                </a:lnTo>
                <a:lnTo>
                  <a:pt x="419661" y="458029"/>
                </a:lnTo>
                <a:lnTo>
                  <a:pt x="402408" y="493624"/>
                </a:lnTo>
                <a:lnTo>
                  <a:pt x="347455" y="545948"/>
                </a:lnTo>
                <a:lnTo>
                  <a:pt x="310268" y="562328"/>
                </a:lnTo>
                <a:lnTo>
                  <a:pt x="266694" y="572156"/>
                </a:lnTo>
                <a:lnTo>
                  <a:pt x="216732" y="575433"/>
                </a:lnTo>
                <a:lnTo>
                  <a:pt x="166770" y="572156"/>
                </a:lnTo>
                <a:lnTo>
                  <a:pt x="123195" y="562328"/>
                </a:lnTo>
                <a:lnTo>
                  <a:pt x="86008" y="545948"/>
                </a:lnTo>
                <a:lnTo>
                  <a:pt x="55209" y="523016"/>
                </a:lnTo>
                <a:lnTo>
                  <a:pt x="13802" y="458029"/>
                </a:lnTo>
                <a:lnTo>
                  <a:pt x="3450" y="416231"/>
                </a:lnTo>
                <a:lnTo>
                  <a:pt x="0" y="368231"/>
                </a:lnTo>
                <a:lnTo>
                  <a:pt x="0" y="10187"/>
                </a:lnTo>
                <a:lnTo>
                  <a:pt x="126523" y="10187"/>
                </a:lnTo>
                <a:lnTo>
                  <a:pt x="126523" y="331260"/>
                </a:lnTo>
                <a:lnTo>
                  <a:pt x="127847" y="362305"/>
                </a:lnTo>
                <a:lnTo>
                  <a:pt x="138446" y="409053"/>
                </a:lnTo>
                <a:lnTo>
                  <a:pt x="175571" y="444473"/>
                </a:lnTo>
                <a:lnTo>
                  <a:pt x="216732" y="451046"/>
                </a:lnTo>
                <a:lnTo>
                  <a:pt x="238976" y="449403"/>
                </a:lnTo>
                <a:lnTo>
                  <a:pt x="285744" y="424755"/>
                </a:lnTo>
                <a:lnTo>
                  <a:pt x="301642" y="388236"/>
                </a:lnTo>
                <a:lnTo>
                  <a:pt x="306941" y="331260"/>
                </a:lnTo>
                <a:lnTo>
                  <a:pt x="306941" y="10187"/>
                </a:lnTo>
                <a:lnTo>
                  <a:pt x="433464" y="10187"/>
                </a:lnTo>
                <a:close/>
              </a:path>
              <a:path w="1791335" h="575944">
                <a:moveTo>
                  <a:pt x="712022" y="0"/>
                </a:moveTo>
                <a:lnTo>
                  <a:pt x="756552" y="3286"/>
                </a:lnTo>
                <a:lnTo>
                  <a:pt x="800096" y="13145"/>
                </a:lnTo>
                <a:lnTo>
                  <a:pt x="837724" y="26208"/>
                </a:lnTo>
                <a:lnTo>
                  <a:pt x="884389" y="52580"/>
                </a:lnTo>
                <a:lnTo>
                  <a:pt x="833123" y="153470"/>
                </a:lnTo>
                <a:lnTo>
                  <a:pt x="829070" y="150841"/>
                </a:lnTo>
                <a:lnTo>
                  <a:pt x="823428" y="147391"/>
                </a:lnTo>
                <a:lnTo>
                  <a:pt x="775941" y="126030"/>
                </a:lnTo>
                <a:lnTo>
                  <a:pt x="733794" y="115863"/>
                </a:lnTo>
                <a:lnTo>
                  <a:pt x="720731" y="115185"/>
                </a:lnTo>
                <a:lnTo>
                  <a:pt x="705850" y="116027"/>
                </a:lnTo>
                <a:lnTo>
                  <a:pt x="664453" y="135981"/>
                </a:lnTo>
                <a:lnTo>
                  <a:pt x="654841" y="164972"/>
                </a:lnTo>
                <a:lnTo>
                  <a:pt x="654841" y="172640"/>
                </a:lnTo>
                <a:lnTo>
                  <a:pt x="681439" y="201543"/>
                </a:lnTo>
                <a:lnTo>
                  <a:pt x="717147" y="221148"/>
                </a:lnTo>
                <a:lnTo>
                  <a:pt x="756079" y="238678"/>
                </a:lnTo>
                <a:lnTo>
                  <a:pt x="770519" y="244994"/>
                </a:lnTo>
                <a:lnTo>
                  <a:pt x="796470" y="257523"/>
                </a:lnTo>
                <a:lnTo>
                  <a:pt x="842397" y="288743"/>
                </a:lnTo>
                <a:lnTo>
                  <a:pt x="879049" y="327727"/>
                </a:lnTo>
                <a:lnTo>
                  <a:pt x="898110" y="372256"/>
                </a:lnTo>
                <a:lnTo>
                  <a:pt x="900492" y="396493"/>
                </a:lnTo>
                <a:lnTo>
                  <a:pt x="899414" y="419641"/>
                </a:lnTo>
                <a:lnTo>
                  <a:pt x="890787" y="461377"/>
                </a:lnTo>
                <a:lnTo>
                  <a:pt x="873883" y="496828"/>
                </a:lnTo>
                <a:lnTo>
                  <a:pt x="836081" y="535832"/>
                </a:lnTo>
                <a:lnTo>
                  <a:pt x="787618" y="560233"/>
                </a:lnTo>
                <a:lnTo>
                  <a:pt x="732028" y="573009"/>
                </a:lnTo>
                <a:lnTo>
                  <a:pt x="691154" y="575433"/>
                </a:lnTo>
                <a:lnTo>
                  <a:pt x="673080" y="574970"/>
                </a:lnTo>
                <a:lnTo>
                  <a:pt x="619841" y="568038"/>
                </a:lnTo>
                <a:lnTo>
                  <a:pt x="573720" y="554914"/>
                </a:lnTo>
                <a:lnTo>
                  <a:pt x="538834" y="538585"/>
                </a:lnTo>
                <a:lnTo>
                  <a:pt x="502520" y="517799"/>
                </a:lnTo>
                <a:lnTo>
                  <a:pt x="482473" y="502148"/>
                </a:lnTo>
                <a:lnTo>
                  <a:pt x="545735" y="395836"/>
                </a:lnTo>
                <a:lnTo>
                  <a:pt x="550141" y="399440"/>
                </a:lnTo>
                <a:lnTo>
                  <a:pt x="555306" y="403517"/>
                </a:lnTo>
                <a:lnTo>
                  <a:pt x="587512" y="425248"/>
                </a:lnTo>
                <a:lnTo>
                  <a:pt x="635574" y="448643"/>
                </a:lnTo>
                <a:lnTo>
                  <a:pt x="681788" y="458440"/>
                </a:lnTo>
                <a:lnTo>
                  <a:pt x="716798" y="455030"/>
                </a:lnTo>
                <a:lnTo>
                  <a:pt x="741804" y="444802"/>
                </a:lnTo>
                <a:lnTo>
                  <a:pt x="756809" y="427754"/>
                </a:lnTo>
                <a:lnTo>
                  <a:pt x="761810" y="403887"/>
                </a:lnTo>
                <a:lnTo>
                  <a:pt x="761810" y="396219"/>
                </a:lnTo>
                <a:lnTo>
                  <a:pt x="735848" y="363301"/>
                </a:lnTo>
                <a:lnTo>
                  <a:pt x="695632" y="340461"/>
                </a:lnTo>
                <a:lnTo>
                  <a:pt x="673901" y="330274"/>
                </a:lnTo>
                <a:lnTo>
                  <a:pt x="662142" y="324718"/>
                </a:lnTo>
                <a:lnTo>
                  <a:pt x="612807" y="299105"/>
                </a:lnTo>
                <a:lnTo>
                  <a:pt x="573782" y="267967"/>
                </a:lnTo>
                <a:lnTo>
                  <a:pt x="546474" y="231079"/>
                </a:lnTo>
                <a:lnTo>
                  <a:pt x="532672" y="190903"/>
                </a:lnTo>
                <a:lnTo>
                  <a:pt x="530947" y="169737"/>
                </a:lnTo>
                <a:lnTo>
                  <a:pt x="534397" y="134060"/>
                </a:lnTo>
                <a:lnTo>
                  <a:pt x="562002" y="72935"/>
                </a:lnTo>
                <a:lnTo>
                  <a:pt x="614727" y="26711"/>
                </a:lnTo>
                <a:lnTo>
                  <a:pt x="677660" y="2967"/>
                </a:lnTo>
                <a:lnTo>
                  <a:pt x="712022" y="0"/>
                </a:lnTo>
                <a:close/>
              </a:path>
              <a:path w="1791335" h="575944">
                <a:moveTo>
                  <a:pt x="1277328" y="10187"/>
                </a:moveTo>
                <a:lnTo>
                  <a:pt x="1277328" y="121264"/>
                </a:lnTo>
                <a:lnTo>
                  <a:pt x="1086229" y="121264"/>
                </a:lnTo>
                <a:lnTo>
                  <a:pt x="1086229" y="231520"/>
                </a:lnTo>
                <a:lnTo>
                  <a:pt x="1269277" y="231520"/>
                </a:lnTo>
                <a:lnTo>
                  <a:pt x="1269277" y="342597"/>
                </a:lnTo>
                <a:lnTo>
                  <a:pt x="1086229" y="342597"/>
                </a:lnTo>
                <a:lnTo>
                  <a:pt x="1086229" y="454332"/>
                </a:lnTo>
                <a:lnTo>
                  <a:pt x="1277328" y="454332"/>
                </a:lnTo>
                <a:lnTo>
                  <a:pt x="1277328" y="565409"/>
                </a:lnTo>
                <a:lnTo>
                  <a:pt x="959706" y="565409"/>
                </a:lnTo>
                <a:lnTo>
                  <a:pt x="959706" y="10187"/>
                </a:lnTo>
                <a:lnTo>
                  <a:pt x="1277328" y="10187"/>
                </a:lnTo>
                <a:close/>
              </a:path>
              <a:path w="1791335" h="575944">
                <a:moveTo>
                  <a:pt x="1350047" y="10187"/>
                </a:moveTo>
                <a:lnTo>
                  <a:pt x="1510912" y="10187"/>
                </a:lnTo>
                <a:lnTo>
                  <a:pt x="1566656" y="15127"/>
                </a:lnTo>
                <a:lnTo>
                  <a:pt x="1618210" y="29946"/>
                </a:lnTo>
                <a:lnTo>
                  <a:pt x="1665574" y="54645"/>
                </a:lnTo>
                <a:lnTo>
                  <a:pt x="1708748" y="89223"/>
                </a:lnTo>
                <a:lnTo>
                  <a:pt x="1744692" y="131247"/>
                </a:lnTo>
                <a:lnTo>
                  <a:pt x="1770366" y="178282"/>
                </a:lnTo>
                <a:lnTo>
                  <a:pt x="1785771" y="230329"/>
                </a:lnTo>
                <a:lnTo>
                  <a:pt x="1790905" y="287387"/>
                </a:lnTo>
                <a:lnTo>
                  <a:pt x="1785791" y="344744"/>
                </a:lnTo>
                <a:lnTo>
                  <a:pt x="1770448" y="397027"/>
                </a:lnTo>
                <a:lnTo>
                  <a:pt x="1744877" y="444237"/>
                </a:lnTo>
                <a:lnTo>
                  <a:pt x="1709076" y="486374"/>
                </a:lnTo>
                <a:lnTo>
                  <a:pt x="1666005" y="520952"/>
                </a:lnTo>
                <a:lnTo>
                  <a:pt x="1618621" y="545650"/>
                </a:lnTo>
                <a:lnTo>
                  <a:pt x="1566923" y="560470"/>
                </a:lnTo>
                <a:lnTo>
                  <a:pt x="1510912" y="565409"/>
                </a:lnTo>
                <a:lnTo>
                  <a:pt x="1350047" y="565409"/>
                </a:lnTo>
                <a:lnTo>
                  <a:pt x="1350047" y="10187"/>
                </a:lnTo>
                <a:close/>
              </a:path>
              <a:path w="1791335" h="575944">
                <a:moveTo>
                  <a:pt x="1476570" y="452360"/>
                </a:moveTo>
                <a:lnTo>
                  <a:pt x="1496123" y="452360"/>
                </a:lnTo>
                <a:lnTo>
                  <a:pt x="1529141" y="449444"/>
                </a:lnTo>
                <a:lnTo>
                  <a:pt x="1585747" y="426111"/>
                </a:lnTo>
                <a:lnTo>
                  <a:pt x="1628716" y="380780"/>
                </a:lnTo>
                <a:lnTo>
                  <a:pt x="1651145" y="321955"/>
                </a:lnTo>
                <a:lnTo>
                  <a:pt x="1654195" y="288045"/>
                </a:lnTo>
                <a:lnTo>
                  <a:pt x="1651443" y="254196"/>
                </a:lnTo>
                <a:lnTo>
                  <a:pt x="1629424" y="195371"/>
                </a:lnTo>
                <a:lnTo>
                  <a:pt x="1586517" y="149763"/>
                </a:lnTo>
                <a:lnTo>
                  <a:pt x="1529500" y="126184"/>
                </a:lnTo>
                <a:lnTo>
                  <a:pt x="1496123" y="123236"/>
                </a:lnTo>
                <a:lnTo>
                  <a:pt x="1476570" y="123236"/>
                </a:lnTo>
                <a:lnTo>
                  <a:pt x="1476570" y="452360"/>
                </a:lnTo>
                <a:close/>
              </a:path>
            </a:pathLst>
          </a:custGeom>
          <a:ln w="176688">
            <a:solidFill>
              <a:srgbClr val="2A48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6773" rIns="0" bIns="0" rtlCol="0">
            <a:spAutoFit/>
          </a:bodyPr>
          <a:lstStyle/>
          <a:p>
            <a:pPr marL="844550">
              <a:lnSpc>
                <a:spcPct val="100000"/>
              </a:lnSpc>
              <a:spcBef>
                <a:spcPts val="100"/>
              </a:spcBef>
            </a:pPr>
            <a:r>
              <a:rPr sz="5300" spc="509" dirty="0">
                <a:solidFill>
                  <a:srgbClr val="FFFFFF"/>
                </a:solidFill>
                <a:latin typeface="Trebuchet MS"/>
                <a:cs typeface="Trebuchet MS"/>
              </a:rPr>
              <a:t>TOOLS</a:t>
            </a:r>
            <a:r>
              <a:rPr sz="5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40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endParaRPr sz="53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365" y="1140776"/>
            <a:ext cx="2390774" cy="2390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4020" y="4346555"/>
            <a:ext cx="2790824" cy="2790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93451" y="5381472"/>
            <a:ext cx="2867024" cy="28670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48415" y="7681079"/>
            <a:ext cx="2342159" cy="233323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51824" y="6782141"/>
            <a:ext cx="2561540" cy="291775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473" y="3508345"/>
            <a:ext cx="3943349" cy="25241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3676390" y="729932"/>
            <a:ext cx="398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3968750" algn="l"/>
              </a:tabLst>
            </a:pP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FINANCIAL</a:t>
            </a:r>
            <a:r>
              <a:rPr sz="2400" b="1" u="heavy" spc="-9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ANALYSIS</a:t>
            </a: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55996" y="3087748"/>
            <a:ext cx="102806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b="1" spc="-10" dirty="0">
                <a:latin typeface="Arial"/>
                <a:cs typeface="Arial"/>
              </a:rPr>
              <a:t>EMAIL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2341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PROBLEM</a:t>
            </a:r>
            <a:r>
              <a:rPr spc="65" dirty="0"/>
              <a:t> </a:t>
            </a:r>
            <a:r>
              <a:rPr dirty="0"/>
              <a:t>STATEMENT</a:t>
            </a:r>
            <a:r>
              <a:rPr spc="65" dirty="0"/>
              <a:t> </a:t>
            </a:r>
            <a:r>
              <a:rPr spc="-50"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514455" y="729932"/>
            <a:ext cx="398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060" algn="l"/>
                <a:tab pos="3968750" algn="l"/>
              </a:tabLst>
            </a:pP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FINANCIAL</a:t>
            </a:r>
            <a:r>
              <a:rPr sz="2400" b="1" u="heavy" spc="-9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ANALYTICS</a:t>
            </a: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57795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7"/>
                </a:lnTo>
                <a:lnTo>
                  <a:pt x="25941" y="0"/>
                </a:lnTo>
                <a:lnTo>
                  <a:pt x="33870" y="1"/>
                </a:lnTo>
                <a:lnTo>
                  <a:pt x="59799" y="29894"/>
                </a:lnTo>
                <a:lnTo>
                  <a:pt x="59800" y="33859"/>
                </a:lnTo>
                <a:lnTo>
                  <a:pt x="59042" y="37674"/>
                </a:lnTo>
                <a:lnTo>
                  <a:pt x="25936" y="59800"/>
                </a:lnTo>
                <a:lnTo>
                  <a:pt x="22122" y="59042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86105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7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514429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4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742731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971041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99351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0"/>
                </a:moveTo>
                <a:lnTo>
                  <a:pt x="22133" y="757"/>
                </a:lnTo>
                <a:lnTo>
                  <a:pt x="25948" y="0"/>
                </a:lnTo>
                <a:lnTo>
                  <a:pt x="33877" y="3"/>
                </a:lnTo>
                <a:lnTo>
                  <a:pt x="59800" y="29894"/>
                </a:lnTo>
                <a:lnTo>
                  <a:pt x="59801" y="33860"/>
                </a:lnTo>
                <a:lnTo>
                  <a:pt x="59043" y="37675"/>
                </a:lnTo>
                <a:lnTo>
                  <a:pt x="33866" y="59801"/>
                </a:lnTo>
                <a:lnTo>
                  <a:pt x="25935" y="59801"/>
                </a:lnTo>
                <a:lnTo>
                  <a:pt x="0" y="3386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057795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8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30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286105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1" y="33873"/>
                </a:moveTo>
                <a:lnTo>
                  <a:pt x="22126" y="758"/>
                </a:lnTo>
                <a:lnTo>
                  <a:pt x="25941" y="0"/>
                </a:lnTo>
                <a:lnTo>
                  <a:pt x="33869" y="0"/>
                </a:lnTo>
                <a:lnTo>
                  <a:pt x="59800" y="29867"/>
                </a:lnTo>
                <a:lnTo>
                  <a:pt x="59804" y="33833"/>
                </a:lnTo>
                <a:lnTo>
                  <a:pt x="25954" y="59803"/>
                </a:lnTo>
                <a:lnTo>
                  <a:pt x="22138" y="59046"/>
                </a:lnTo>
                <a:lnTo>
                  <a:pt x="761" y="37688"/>
                </a:lnTo>
                <a:lnTo>
                  <a:pt x="1" y="3387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514429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742731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971041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2" y="33877"/>
                </a:moveTo>
                <a:lnTo>
                  <a:pt x="22120" y="759"/>
                </a:lnTo>
                <a:lnTo>
                  <a:pt x="33863" y="0"/>
                </a:lnTo>
                <a:lnTo>
                  <a:pt x="37675" y="756"/>
                </a:lnTo>
                <a:lnTo>
                  <a:pt x="59801" y="29867"/>
                </a:lnTo>
                <a:lnTo>
                  <a:pt x="59805" y="33833"/>
                </a:lnTo>
                <a:lnTo>
                  <a:pt x="25957" y="59803"/>
                </a:lnTo>
                <a:lnTo>
                  <a:pt x="22142" y="59047"/>
                </a:lnTo>
                <a:lnTo>
                  <a:pt x="763" y="37692"/>
                </a:lnTo>
                <a:lnTo>
                  <a:pt x="2" y="3387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199351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70"/>
                </a:moveTo>
                <a:lnTo>
                  <a:pt x="22131" y="757"/>
                </a:lnTo>
                <a:lnTo>
                  <a:pt x="25947" y="0"/>
                </a:lnTo>
                <a:lnTo>
                  <a:pt x="33874" y="2"/>
                </a:lnTo>
                <a:lnTo>
                  <a:pt x="59799" y="29868"/>
                </a:lnTo>
                <a:lnTo>
                  <a:pt x="59804" y="33834"/>
                </a:lnTo>
                <a:lnTo>
                  <a:pt x="25951" y="59803"/>
                </a:lnTo>
                <a:lnTo>
                  <a:pt x="22135" y="59046"/>
                </a:lnTo>
                <a:lnTo>
                  <a:pt x="760" y="37685"/>
                </a:lnTo>
                <a:lnTo>
                  <a:pt x="0" y="3387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057795" y="96520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1" y="0"/>
                </a:lnTo>
                <a:lnTo>
                  <a:pt x="33871" y="1"/>
                </a:lnTo>
                <a:lnTo>
                  <a:pt x="59800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3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286105" y="96520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2" y="0"/>
                </a:lnTo>
                <a:lnTo>
                  <a:pt x="33871" y="0"/>
                </a:lnTo>
                <a:lnTo>
                  <a:pt x="59801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2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514429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742733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971043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199351" y="965203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57"/>
                </a:moveTo>
                <a:lnTo>
                  <a:pt x="22134" y="757"/>
                </a:lnTo>
                <a:lnTo>
                  <a:pt x="25948" y="0"/>
                </a:lnTo>
                <a:lnTo>
                  <a:pt x="33878" y="3"/>
                </a:lnTo>
                <a:lnTo>
                  <a:pt x="59800" y="25937"/>
                </a:lnTo>
                <a:lnTo>
                  <a:pt x="59800" y="29901"/>
                </a:lnTo>
                <a:lnTo>
                  <a:pt x="59800" y="33866"/>
                </a:lnTo>
                <a:lnTo>
                  <a:pt x="33861" y="59801"/>
                </a:lnTo>
                <a:lnTo>
                  <a:pt x="25931" y="59800"/>
                </a:lnTo>
                <a:lnTo>
                  <a:pt x="757" y="37672"/>
                </a:lnTo>
                <a:lnTo>
                  <a:pt x="0" y="3385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4" y="2776416"/>
            <a:ext cx="76200" cy="7619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4" y="3119316"/>
            <a:ext cx="76200" cy="7619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4" y="3462216"/>
            <a:ext cx="76200" cy="7619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4" y="3805116"/>
            <a:ext cx="76200" cy="7619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4" y="4148016"/>
            <a:ext cx="76200" cy="7619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4" y="5233866"/>
            <a:ext cx="76200" cy="7619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4" y="5576766"/>
            <a:ext cx="76200" cy="7619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4" y="5919666"/>
            <a:ext cx="76200" cy="761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4" y="6262566"/>
            <a:ext cx="76200" cy="76199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0" y="7481765"/>
            <a:ext cx="57785" cy="19050"/>
          </a:xfrm>
          <a:custGeom>
            <a:avLst/>
            <a:gdLst/>
            <a:ahLst/>
            <a:cxnLst/>
            <a:rect l="l" t="t" r="r" b="b"/>
            <a:pathLst>
              <a:path w="57785" h="19050">
                <a:moveTo>
                  <a:pt x="57447" y="19049"/>
                </a:moveTo>
                <a:lnTo>
                  <a:pt x="0" y="19049"/>
                </a:lnTo>
                <a:lnTo>
                  <a:pt x="0" y="0"/>
                </a:lnTo>
                <a:lnTo>
                  <a:pt x="57447" y="0"/>
                </a:lnTo>
                <a:lnTo>
                  <a:pt x="57447" y="19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4" y="7691315"/>
            <a:ext cx="76200" cy="7619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4" y="8034215"/>
            <a:ext cx="76200" cy="7619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4" y="8377115"/>
            <a:ext cx="76200" cy="7619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4" y="8720015"/>
            <a:ext cx="76200" cy="76199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-12700" y="1486994"/>
            <a:ext cx="17988280" cy="809561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25120" algn="ctr">
              <a:lnSpc>
                <a:spcPct val="100000"/>
              </a:lnSpc>
              <a:spcBef>
                <a:spcPts val="525"/>
              </a:spcBef>
            </a:pPr>
            <a:r>
              <a:rPr sz="2350" b="1" u="sng" spc="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Current</a:t>
            </a:r>
            <a:r>
              <a:rPr sz="2350" b="1" u="sng" spc="-10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350" b="1" u="sng" spc="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Workflow</a:t>
            </a:r>
            <a:r>
              <a:rPr sz="2350" b="1" u="sng" spc="-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350" b="1" u="sng" spc="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Overview</a:t>
            </a:r>
            <a:endParaRPr sz="2350">
              <a:latin typeface="Arial"/>
              <a:cs typeface="Arial"/>
            </a:endParaRPr>
          </a:p>
          <a:p>
            <a:pPr marL="12700" marR="5080">
              <a:lnSpc>
                <a:spcPts val="2700"/>
              </a:lnSpc>
              <a:spcBef>
                <a:spcPts val="145"/>
              </a:spcBef>
            </a:pPr>
            <a:r>
              <a:rPr sz="1950" spc="95" dirty="0">
                <a:latin typeface="Trebuchet MS"/>
                <a:cs typeface="Trebuchet MS"/>
              </a:rPr>
              <a:t>Each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spc="85" dirty="0">
                <a:latin typeface="Trebuchet MS"/>
                <a:cs typeface="Trebuchet MS"/>
              </a:rPr>
              <a:t>day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spc="60" dirty="0">
                <a:latin typeface="Trebuchet MS"/>
                <a:cs typeface="Trebuchet MS"/>
              </a:rPr>
              <a:t>around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spc="215" dirty="0">
                <a:latin typeface="Trebuchet MS"/>
                <a:cs typeface="Trebuchet MS"/>
              </a:rPr>
              <a:t>3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spc="114" dirty="0">
                <a:latin typeface="Trebuchet MS"/>
                <a:cs typeface="Trebuchet MS"/>
              </a:rPr>
              <a:t>PM,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spc="75" dirty="0">
                <a:latin typeface="Trebuchet MS"/>
                <a:cs typeface="Trebuchet MS"/>
              </a:rPr>
              <a:t>we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receive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spc="150" dirty="0">
                <a:latin typeface="Trebuchet MS"/>
                <a:cs typeface="Trebuchet MS"/>
              </a:rPr>
              <a:t>~25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data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files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spc="55" dirty="0">
                <a:latin typeface="Trebuchet MS"/>
                <a:cs typeface="Trebuchet MS"/>
              </a:rPr>
              <a:t>via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email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from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spc="70" dirty="0">
                <a:latin typeface="Trebuchet MS"/>
                <a:cs typeface="Trebuchet MS"/>
              </a:rPr>
              <a:t>a</a:t>
            </a:r>
            <a:r>
              <a:rPr sz="1950" spc="15" dirty="0">
                <a:latin typeface="Trebuchet MS"/>
                <a:cs typeface="Trebuchet MS"/>
              </a:rPr>
              <a:t> </a:t>
            </a:r>
            <a:r>
              <a:rPr sz="1950" spc="50" dirty="0">
                <a:latin typeface="Trebuchet MS"/>
                <a:cs typeface="Trebuchet MS"/>
              </a:rPr>
              <a:t>geographically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distributed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spc="90" dirty="0">
                <a:latin typeface="Trebuchet MS"/>
                <a:cs typeface="Trebuchet MS"/>
              </a:rPr>
              <a:t>survey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team.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spc="105" dirty="0">
                <a:latin typeface="Trebuchet MS"/>
                <a:cs typeface="Trebuchet MS"/>
              </a:rPr>
              <a:t>These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files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are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critical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for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building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spc="70" dirty="0">
                <a:latin typeface="Trebuchet MS"/>
                <a:cs typeface="Trebuchet MS"/>
              </a:rPr>
              <a:t>a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spc="55" dirty="0">
                <a:latin typeface="Trebuchet MS"/>
                <a:cs typeface="Trebuchet MS"/>
              </a:rPr>
              <a:t>dashboard, </a:t>
            </a:r>
            <a:r>
              <a:rPr sz="1950" spc="60" dirty="0">
                <a:latin typeface="Trebuchet MS"/>
                <a:cs typeface="Trebuchet MS"/>
              </a:rPr>
              <a:t>which</a:t>
            </a:r>
            <a:r>
              <a:rPr sz="1950" spc="-10" dirty="0">
                <a:latin typeface="Trebuchet MS"/>
                <a:cs typeface="Trebuchet MS"/>
              </a:rPr>
              <a:t> </a:t>
            </a:r>
            <a:r>
              <a:rPr sz="1950" spc="70" dirty="0">
                <a:latin typeface="Trebuchet MS"/>
                <a:cs typeface="Trebuchet MS"/>
              </a:rPr>
              <a:t>must</a:t>
            </a:r>
            <a:r>
              <a:rPr sz="1950" spc="-5" dirty="0">
                <a:latin typeface="Trebuchet MS"/>
                <a:cs typeface="Trebuchet MS"/>
              </a:rPr>
              <a:t> </a:t>
            </a:r>
            <a:r>
              <a:rPr sz="1950" spc="85" dirty="0">
                <a:latin typeface="Trebuchet MS"/>
                <a:cs typeface="Trebuchet MS"/>
              </a:rPr>
              <a:t>be</a:t>
            </a:r>
            <a:r>
              <a:rPr sz="1950" spc="-5" dirty="0">
                <a:latin typeface="Trebuchet MS"/>
                <a:cs typeface="Trebuchet MS"/>
              </a:rPr>
              <a:t> </a:t>
            </a:r>
            <a:r>
              <a:rPr sz="1950" spc="45" dirty="0">
                <a:latin typeface="Trebuchet MS"/>
                <a:cs typeface="Trebuchet MS"/>
              </a:rPr>
              <a:t>completed</a:t>
            </a:r>
            <a:r>
              <a:rPr sz="1950" spc="-5" dirty="0">
                <a:latin typeface="Trebuchet MS"/>
                <a:cs typeface="Trebuchet MS"/>
              </a:rPr>
              <a:t> </a:t>
            </a:r>
            <a:r>
              <a:rPr sz="1950" spc="85" dirty="0">
                <a:latin typeface="Trebuchet MS"/>
                <a:cs typeface="Trebuchet MS"/>
              </a:rPr>
              <a:t>and</a:t>
            </a:r>
            <a:r>
              <a:rPr sz="1950" spc="-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delivered</a:t>
            </a:r>
            <a:r>
              <a:rPr sz="1950" spc="-1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to</a:t>
            </a:r>
            <a:r>
              <a:rPr sz="1950" spc="-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our</a:t>
            </a:r>
            <a:r>
              <a:rPr sz="1950" spc="-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client</a:t>
            </a:r>
            <a:r>
              <a:rPr sz="1950" spc="-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(the</a:t>
            </a:r>
            <a:r>
              <a:rPr sz="1950" spc="-5" dirty="0">
                <a:latin typeface="Trebuchet MS"/>
                <a:cs typeface="Trebuchet MS"/>
              </a:rPr>
              <a:t> </a:t>
            </a:r>
            <a:r>
              <a:rPr sz="1950" spc="235" dirty="0">
                <a:latin typeface="Trebuchet MS"/>
                <a:cs typeface="Trebuchet MS"/>
              </a:rPr>
              <a:t>US</a:t>
            </a:r>
            <a:r>
              <a:rPr sz="1950" spc="-10" dirty="0">
                <a:latin typeface="Trebuchet MS"/>
                <a:cs typeface="Trebuchet MS"/>
              </a:rPr>
              <a:t> </a:t>
            </a:r>
            <a:r>
              <a:rPr sz="1950" spc="50" dirty="0">
                <a:latin typeface="Trebuchet MS"/>
                <a:cs typeface="Trebuchet MS"/>
              </a:rPr>
              <a:t>government)</a:t>
            </a:r>
            <a:r>
              <a:rPr sz="1950" spc="-5" dirty="0">
                <a:latin typeface="Trebuchet MS"/>
                <a:cs typeface="Trebuchet MS"/>
              </a:rPr>
              <a:t> </a:t>
            </a:r>
            <a:r>
              <a:rPr sz="1950" spc="95" dirty="0">
                <a:latin typeface="Trebuchet MS"/>
                <a:cs typeface="Trebuchet MS"/>
              </a:rPr>
              <a:t>by</a:t>
            </a:r>
            <a:r>
              <a:rPr sz="1950" spc="-5" dirty="0">
                <a:latin typeface="Trebuchet MS"/>
                <a:cs typeface="Trebuchet MS"/>
              </a:rPr>
              <a:t> </a:t>
            </a:r>
            <a:r>
              <a:rPr sz="1950" spc="170" dirty="0">
                <a:latin typeface="Trebuchet MS"/>
                <a:cs typeface="Trebuchet MS"/>
              </a:rPr>
              <a:t>8</a:t>
            </a:r>
            <a:r>
              <a:rPr sz="1950" spc="-5" dirty="0">
                <a:latin typeface="Trebuchet MS"/>
                <a:cs typeface="Trebuchet MS"/>
              </a:rPr>
              <a:t> </a:t>
            </a:r>
            <a:r>
              <a:rPr sz="1950" spc="110" dirty="0">
                <a:latin typeface="Trebuchet MS"/>
                <a:cs typeface="Trebuchet MS"/>
              </a:rPr>
              <a:t>PM.</a:t>
            </a:r>
            <a:r>
              <a:rPr sz="1950" spc="-5" dirty="0">
                <a:latin typeface="Trebuchet MS"/>
                <a:cs typeface="Trebuchet MS"/>
              </a:rPr>
              <a:t> </a:t>
            </a:r>
            <a:r>
              <a:rPr sz="1950" spc="80" dirty="0">
                <a:latin typeface="Trebuchet MS"/>
                <a:cs typeface="Trebuchet MS"/>
              </a:rPr>
              <a:t>The</a:t>
            </a:r>
            <a:r>
              <a:rPr sz="1950" spc="-10" dirty="0">
                <a:latin typeface="Trebuchet MS"/>
                <a:cs typeface="Trebuchet MS"/>
              </a:rPr>
              <a:t> </a:t>
            </a:r>
            <a:r>
              <a:rPr sz="1950" spc="110" dirty="0">
                <a:latin typeface="Trebuchet MS"/>
                <a:cs typeface="Trebuchet MS"/>
              </a:rPr>
              <a:t>process</a:t>
            </a:r>
            <a:r>
              <a:rPr sz="1950" spc="-5" dirty="0">
                <a:latin typeface="Trebuchet MS"/>
                <a:cs typeface="Trebuchet MS"/>
              </a:rPr>
              <a:t> </a:t>
            </a:r>
            <a:r>
              <a:rPr sz="1950" spc="-10" dirty="0">
                <a:latin typeface="Trebuchet MS"/>
                <a:cs typeface="Trebuchet MS"/>
              </a:rPr>
              <a:t>involves:</a:t>
            </a:r>
            <a:endParaRPr sz="1950">
              <a:latin typeface="Trebuchet MS"/>
              <a:cs typeface="Trebuchet MS"/>
            </a:endParaRPr>
          </a:p>
          <a:p>
            <a:pPr marL="433705">
              <a:lnSpc>
                <a:spcPct val="100000"/>
              </a:lnSpc>
              <a:spcBef>
                <a:spcPts val="210"/>
              </a:spcBef>
            </a:pPr>
            <a:r>
              <a:rPr sz="1950" spc="70" dirty="0">
                <a:latin typeface="Trebuchet MS"/>
                <a:cs typeface="Trebuchet MS"/>
              </a:rPr>
              <a:t>Downloading</a:t>
            </a:r>
            <a:r>
              <a:rPr sz="1950" spc="1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files</a:t>
            </a:r>
            <a:r>
              <a:rPr sz="1950" spc="1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from</a:t>
            </a:r>
            <a:r>
              <a:rPr sz="1950" spc="20" dirty="0">
                <a:latin typeface="Trebuchet MS"/>
                <a:cs typeface="Trebuchet MS"/>
              </a:rPr>
              <a:t> </a:t>
            </a:r>
            <a:r>
              <a:rPr sz="1950" spc="-10" dirty="0">
                <a:latin typeface="Trebuchet MS"/>
                <a:cs typeface="Trebuchet MS"/>
              </a:rPr>
              <a:t>email</a:t>
            </a:r>
            <a:endParaRPr sz="1950">
              <a:latin typeface="Trebuchet MS"/>
              <a:cs typeface="Trebuchet MS"/>
            </a:endParaRPr>
          </a:p>
          <a:p>
            <a:pPr marL="433705" marR="11960860">
              <a:lnSpc>
                <a:spcPct val="115399"/>
              </a:lnSpc>
            </a:pPr>
            <a:r>
              <a:rPr sz="1950" spc="75" dirty="0">
                <a:latin typeface="Trebuchet MS"/>
                <a:cs typeface="Trebuchet MS"/>
              </a:rPr>
              <a:t>Combining</a:t>
            </a:r>
            <a:r>
              <a:rPr sz="1950" dirty="0">
                <a:latin typeface="Trebuchet MS"/>
                <a:cs typeface="Trebuchet MS"/>
              </a:rPr>
              <a:t> them into </a:t>
            </a:r>
            <a:r>
              <a:rPr sz="1950" spc="75" dirty="0">
                <a:latin typeface="Trebuchet MS"/>
                <a:cs typeface="Trebuchet MS"/>
              </a:rPr>
              <a:t>one</a:t>
            </a:r>
            <a:r>
              <a:rPr sz="1950" dirty="0">
                <a:latin typeface="Trebuchet MS"/>
                <a:cs typeface="Trebuchet MS"/>
              </a:rPr>
              <a:t> </a:t>
            </a:r>
            <a:r>
              <a:rPr sz="1950" spc="55" dirty="0">
                <a:latin typeface="Trebuchet MS"/>
                <a:cs typeface="Trebuchet MS"/>
              </a:rPr>
              <a:t>consolidated</a:t>
            </a:r>
            <a:r>
              <a:rPr sz="1950" dirty="0">
                <a:latin typeface="Trebuchet MS"/>
                <a:cs typeface="Trebuchet MS"/>
              </a:rPr>
              <a:t> </a:t>
            </a:r>
            <a:r>
              <a:rPr sz="1950" spc="-20" dirty="0">
                <a:latin typeface="Trebuchet MS"/>
                <a:cs typeface="Trebuchet MS"/>
              </a:rPr>
              <a:t>file </a:t>
            </a:r>
            <a:r>
              <a:rPr sz="1950" spc="60" dirty="0">
                <a:latin typeface="Trebuchet MS"/>
                <a:cs typeface="Trebuchet MS"/>
              </a:rPr>
              <a:t>Cleaning</a:t>
            </a:r>
            <a:r>
              <a:rPr sz="1950" spc="1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the</a:t>
            </a:r>
            <a:r>
              <a:rPr sz="1950" spc="2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data</a:t>
            </a:r>
            <a:r>
              <a:rPr sz="1950" spc="1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for</a:t>
            </a:r>
            <a:r>
              <a:rPr sz="1950" spc="20" dirty="0">
                <a:latin typeface="Trebuchet MS"/>
                <a:cs typeface="Trebuchet MS"/>
              </a:rPr>
              <a:t> </a:t>
            </a:r>
            <a:r>
              <a:rPr sz="1950" spc="80" dirty="0">
                <a:latin typeface="Trebuchet MS"/>
                <a:cs typeface="Trebuchet MS"/>
              </a:rPr>
              <a:t>consistency</a:t>
            </a:r>
            <a:r>
              <a:rPr sz="1950" spc="20" dirty="0">
                <a:latin typeface="Trebuchet MS"/>
                <a:cs typeface="Trebuchet MS"/>
              </a:rPr>
              <a:t> </a:t>
            </a:r>
            <a:r>
              <a:rPr sz="1950" spc="85" dirty="0">
                <a:latin typeface="Trebuchet MS"/>
                <a:cs typeface="Trebuchet MS"/>
              </a:rPr>
              <a:t>and</a:t>
            </a:r>
            <a:r>
              <a:rPr sz="1950" spc="15" dirty="0">
                <a:latin typeface="Trebuchet MS"/>
                <a:cs typeface="Trebuchet MS"/>
              </a:rPr>
              <a:t> </a:t>
            </a:r>
            <a:r>
              <a:rPr sz="1950" spc="70" dirty="0">
                <a:latin typeface="Trebuchet MS"/>
                <a:cs typeface="Trebuchet MS"/>
              </a:rPr>
              <a:t>accuracy </a:t>
            </a:r>
            <a:r>
              <a:rPr sz="1950" dirty="0">
                <a:latin typeface="Trebuchet MS"/>
                <a:cs typeface="Trebuchet MS"/>
              </a:rPr>
              <a:t>Building</a:t>
            </a:r>
            <a:r>
              <a:rPr sz="1950" spc="65" dirty="0">
                <a:latin typeface="Trebuchet MS"/>
                <a:cs typeface="Trebuchet MS"/>
              </a:rPr>
              <a:t> </a:t>
            </a:r>
            <a:r>
              <a:rPr sz="1950" spc="85" dirty="0">
                <a:latin typeface="Trebuchet MS"/>
                <a:cs typeface="Trebuchet MS"/>
              </a:rPr>
              <a:t>and</a:t>
            </a:r>
            <a:r>
              <a:rPr sz="1950" spc="70" dirty="0">
                <a:latin typeface="Trebuchet MS"/>
                <a:cs typeface="Trebuchet MS"/>
              </a:rPr>
              <a:t> </a:t>
            </a:r>
            <a:r>
              <a:rPr sz="1950" spc="50" dirty="0">
                <a:latin typeface="Trebuchet MS"/>
                <a:cs typeface="Trebuchet MS"/>
              </a:rPr>
              <a:t>updating</a:t>
            </a:r>
            <a:r>
              <a:rPr sz="1950" spc="7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the</a:t>
            </a:r>
            <a:r>
              <a:rPr sz="1950" spc="70" dirty="0">
                <a:latin typeface="Trebuchet MS"/>
                <a:cs typeface="Trebuchet MS"/>
              </a:rPr>
              <a:t> </a:t>
            </a:r>
            <a:r>
              <a:rPr sz="1950" spc="80" dirty="0">
                <a:latin typeface="Trebuchet MS"/>
                <a:cs typeface="Trebuchet MS"/>
              </a:rPr>
              <a:t>dashboard</a:t>
            </a:r>
            <a:endParaRPr sz="1950">
              <a:latin typeface="Trebuchet MS"/>
              <a:cs typeface="Trebuchet MS"/>
            </a:endParaRPr>
          </a:p>
          <a:p>
            <a:pPr marL="433705">
              <a:lnSpc>
                <a:spcPct val="100000"/>
              </a:lnSpc>
              <a:spcBef>
                <a:spcPts val="360"/>
              </a:spcBef>
            </a:pPr>
            <a:r>
              <a:rPr sz="1950" dirty="0">
                <a:latin typeface="Trebuchet MS"/>
                <a:cs typeface="Trebuchet MS"/>
              </a:rPr>
              <a:t>Delivering</a:t>
            </a:r>
            <a:r>
              <a:rPr sz="1950" spc="3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final</a:t>
            </a:r>
            <a:r>
              <a:rPr sz="1950" spc="35" dirty="0">
                <a:latin typeface="Trebuchet MS"/>
                <a:cs typeface="Trebuchet MS"/>
              </a:rPr>
              <a:t> </a:t>
            </a:r>
            <a:r>
              <a:rPr sz="1950" spc="65" dirty="0">
                <a:latin typeface="Trebuchet MS"/>
                <a:cs typeface="Trebuchet MS"/>
              </a:rPr>
              <a:t>insights</a:t>
            </a:r>
            <a:r>
              <a:rPr sz="1950" spc="3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to</a:t>
            </a:r>
            <a:r>
              <a:rPr sz="1950" spc="3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the</a:t>
            </a:r>
            <a:r>
              <a:rPr sz="1950" spc="35" dirty="0">
                <a:latin typeface="Trebuchet MS"/>
                <a:cs typeface="Trebuchet MS"/>
              </a:rPr>
              <a:t> </a:t>
            </a:r>
            <a:r>
              <a:rPr sz="1950" spc="-10" dirty="0">
                <a:latin typeface="Trebuchet MS"/>
                <a:cs typeface="Trebuchet MS"/>
              </a:rPr>
              <a:t>client</a:t>
            </a:r>
            <a:endParaRPr sz="19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869"/>
              </a:spcBef>
            </a:pPr>
            <a:endParaRPr sz="1950">
              <a:latin typeface="Trebuchet MS"/>
              <a:cs typeface="Trebuchet MS"/>
            </a:endParaRPr>
          </a:p>
          <a:p>
            <a:pPr marL="325120" algn="ctr">
              <a:lnSpc>
                <a:spcPct val="100000"/>
              </a:lnSpc>
            </a:pPr>
            <a:r>
              <a:rPr sz="2250" b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Key</a:t>
            </a:r>
            <a:r>
              <a:rPr sz="225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5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Challenges:</a:t>
            </a:r>
            <a:endParaRPr sz="2250">
              <a:latin typeface="Arial"/>
              <a:cs typeface="Arial"/>
            </a:endParaRPr>
          </a:p>
          <a:p>
            <a:pPr marL="433705" marR="5460365">
              <a:lnSpc>
                <a:spcPct val="115399"/>
              </a:lnSpc>
              <a:spcBef>
                <a:spcPts val="15"/>
              </a:spcBef>
            </a:pPr>
            <a:r>
              <a:rPr sz="1950" spc="60" dirty="0">
                <a:latin typeface="Trebuchet MS"/>
                <a:cs typeface="Trebuchet MS"/>
              </a:rPr>
              <a:t>Time-</a:t>
            </a:r>
            <a:r>
              <a:rPr sz="1950" spc="75" dirty="0">
                <a:latin typeface="Trebuchet MS"/>
                <a:cs typeface="Trebuchet MS"/>
              </a:rPr>
              <a:t>Consuming:</a:t>
            </a:r>
            <a:r>
              <a:rPr sz="1950" spc="2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Significant</a:t>
            </a:r>
            <a:r>
              <a:rPr sz="1950" spc="2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time</a:t>
            </a:r>
            <a:r>
              <a:rPr sz="1950" spc="25" dirty="0">
                <a:latin typeface="Trebuchet MS"/>
                <a:cs typeface="Trebuchet MS"/>
              </a:rPr>
              <a:t> </a:t>
            </a:r>
            <a:r>
              <a:rPr sz="1950" spc="65" dirty="0">
                <a:latin typeface="Trebuchet MS"/>
                <a:cs typeface="Trebuchet MS"/>
              </a:rPr>
              <a:t>is</a:t>
            </a:r>
            <a:r>
              <a:rPr sz="1950" spc="20" dirty="0">
                <a:latin typeface="Trebuchet MS"/>
                <a:cs typeface="Trebuchet MS"/>
              </a:rPr>
              <a:t> </a:t>
            </a:r>
            <a:r>
              <a:rPr sz="1950" spc="70" dirty="0">
                <a:latin typeface="Trebuchet MS"/>
                <a:cs typeface="Trebuchet MS"/>
              </a:rPr>
              <a:t>spent</a:t>
            </a:r>
            <a:r>
              <a:rPr sz="1950" spc="25" dirty="0">
                <a:latin typeface="Trebuchet MS"/>
                <a:cs typeface="Trebuchet MS"/>
              </a:rPr>
              <a:t> </a:t>
            </a:r>
            <a:r>
              <a:rPr sz="1950" spc="85" dirty="0">
                <a:latin typeface="Trebuchet MS"/>
                <a:cs typeface="Trebuchet MS"/>
              </a:rPr>
              <a:t>on</a:t>
            </a:r>
            <a:r>
              <a:rPr sz="1950" spc="20" dirty="0">
                <a:latin typeface="Trebuchet MS"/>
                <a:cs typeface="Trebuchet MS"/>
              </a:rPr>
              <a:t> </a:t>
            </a:r>
            <a:r>
              <a:rPr sz="1950" spc="45" dirty="0">
                <a:latin typeface="Trebuchet MS"/>
                <a:cs typeface="Trebuchet MS"/>
              </a:rPr>
              <a:t>downloading,</a:t>
            </a:r>
            <a:r>
              <a:rPr sz="1950" spc="2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merging,</a:t>
            </a:r>
            <a:r>
              <a:rPr sz="1950" spc="20" dirty="0">
                <a:latin typeface="Trebuchet MS"/>
                <a:cs typeface="Trebuchet MS"/>
              </a:rPr>
              <a:t> </a:t>
            </a:r>
            <a:r>
              <a:rPr sz="1950" spc="85" dirty="0">
                <a:latin typeface="Trebuchet MS"/>
                <a:cs typeface="Trebuchet MS"/>
              </a:rPr>
              <a:t>and</a:t>
            </a:r>
            <a:r>
              <a:rPr sz="1950" spc="25" dirty="0">
                <a:latin typeface="Trebuchet MS"/>
                <a:cs typeface="Trebuchet MS"/>
              </a:rPr>
              <a:t> </a:t>
            </a:r>
            <a:r>
              <a:rPr sz="1950" spc="45" dirty="0">
                <a:latin typeface="Trebuchet MS"/>
                <a:cs typeface="Trebuchet MS"/>
              </a:rPr>
              <a:t>cleaning</a:t>
            </a:r>
            <a:r>
              <a:rPr sz="1950" spc="20" dirty="0">
                <a:latin typeface="Trebuchet MS"/>
                <a:cs typeface="Trebuchet MS"/>
              </a:rPr>
              <a:t> </a:t>
            </a:r>
            <a:r>
              <a:rPr sz="1950" spc="-10" dirty="0">
                <a:latin typeface="Trebuchet MS"/>
                <a:cs typeface="Trebuchet MS"/>
              </a:rPr>
              <a:t>files,</a:t>
            </a:r>
            <a:r>
              <a:rPr sz="1950" spc="20" dirty="0">
                <a:latin typeface="Trebuchet MS"/>
                <a:cs typeface="Trebuchet MS"/>
              </a:rPr>
              <a:t> </a:t>
            </a:r>
            <a:r>
              <a:rPr sz="1950" spc="90" dirty="0">
                <a:latin typeface="Trebuchet MS"/>
                <a:cs typeface="Trebuchet MS"/>
              </a:rPr>
              <a:t>causing</a:t>
            </a:r>
            <a:r>
              <a:rPr sz="1950" spc="25" dirty="0">
                <a:latin typeface="Trebuchet MS"/>
                <a:cs typeface="Trebuchet MS"/>
              </a:rPr>
              <a:t> </a:t>
            </a:r>
            <a:r>
              <a:rPr sz="1950" spc="-10" dirty="0">
                <a:latin typeface="Trebuchet MS"/>
                <a:cs typeface="Trebuchet MS"/>
              </a:rPr>
              <a:t>delays. </a:t>
            </a:r>
            <a:r>
              <a:rPr sz="1950" spc="85" dirty="0">
                <a:latin typeface="Trebuchet MS"/>
                <a:cs typeface="Trebuchet MS"/>
              </a:rPr>
              <a:t>High</a:t>
            </a:r>
            <a:r>
              <a:rPr sz="1950" spc="80" dirty="0">
                <a:latin typeface="Trebuchet MS"/>
                <a:cs typeface="Trebuchet MS"/>
              </a:rPr>
              <a:t> </a:t>
            </a:r>
            <a:r>
              <a:rPr sz="1950" spc="85" dirty="0">
                <a:latin typeface="Trebuchet MS"/>
                <a:cs typeface="Trebuchet MS"/>
              </a:rPr>
              <a:t>Costs:</a:t>
            </a:r>
            <a:r>
              <a:rPr sz="1950" spc="8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Hiring</a:t>
            </a:r>
            <a:r>
              <a:rPr sz="1950" spc="8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two</a:t>
            </a:r>
            <a:r>
              <a:rPr sz="1950" spc="8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additional</a:t>
            </a:r>
            <a:r>
              <a:rPr sz="1950" spc="8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staff</a:t>
            </a:r>
            <a:r>
              <a:rPr sz="1950" spc="8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to</a:t>
            </a:r>
            <a:r>
              <a:rPr sz="1950" spc="8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handle</a:t>
            </a:r>
            <a:r>
              <a:rPr sz="1950" spc="8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this</a:t>
            </a:r>
            <a:r>
              <a:rPr sz="1950" spc="80" dirty="0">
                <a:latin typeface="Trebuchet MS"/>
                <a:cs typeface="Trebuchet MS"/>
              </a:rPr>
              <a:t> </a:t>
            </a:r>
            <a:r>
              <a:rPr sz="1950" spc="125" dirty="0">
                <a:latin typeface="Trebuchet MS"/>
                <a:cs typeface="Trebuchet MS"/>
              </a:rPr>
              <a:t>has</a:t>
            </a:r>
            <a:r>
              <a:rPr sz="1950" spc="85" dirty="0">
                <a:latin typeface="Trebuchet MS"/>
                <a:cs typeface="Trebuchet MS"/>
              </a:rPr>
              <a:t> </a:t>
            </a:r>
            <a:r>
              <a:rPr sz="1950" spc="90" dirty="0">
                <a:latin typeface="Trebuchet MS"/>
                <a:cs typeface="Trebuchet MS"/>
              </a:rPr>
              <a:t>added</a:t>
            </a:r>
            <a:r>
              <a:rPr sz="1950" spc="8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$12,000/month</a:t>
            </a:r>
            <a:r>
              <a:rPr sz="1950" spc="8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in</a:t>
            </a:r>
            <a:r>
              <a:rPr sz="1950" spc="80" dirty="0">
                <a:latin typeface="Trebuchet MS"/>
                <a:cs typeface="Trebuchet MS"/>
              </a:rPr>
              <a:t> </a:t>
            </a:r>
            <a:r>
              <a:rPr sz="1950" spc="60" dirty="0">
                <a:latin typeface="Trebuchet MS"/>
                <a:cs typeface="Trebuchet MS"/>
              </a:rPr>
              <a:t>expenses.</a:t>
            </a:r>
            <a:endParaRPr sz="1950">
              <a:latin typeface="Trebuchet MS"/>
              <a:cs typeface="Trebuchet MS"/>
            </a:endParaRPr>
          </a:p>
          <a:p>
            <a:pPr marL="433705">
              <a:lnSpc>
                <a:spcPct val="100000"/>
              </a:lnSpc>
              <a:spcBef>
                <a:spcPts val="360"/>
              </a:spcBef>
            </a:pPr>
            <a:r>
              <a:rPr sz="1950" dirty="0">
                <a:latin typeface="Trebuchet MS"/>
                <a:cs typeface="Trebuchet MS"/>
              </a:rPr>
              <a:t>Error-Prone:</a:t>
            </a:r>
            <a:r>
              <a:rPr sz="1950" spc="16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Frequent</a:t>
            </a:r>
            <a:r>
              <a:rPr sz="1950" spc="16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data</a:t>
            </a:r>
            <a:r>
              <a:rPr sz="1950" spc="16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manipulation</a:t>
            </a:r>
            <a:r>
              <a:rPr sz="1950" spc="16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errors</a:t>
            </a:r>
            <a:r>
              <a:rPr sz="1950" spc="16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delay</a:t>
            </a:r>
            <a:r>
              <a:rPr sz="1950" spc="16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output</a:t>
            </a:r>
            <a:r>
              <a:rPr sz="1950" spc="160" dirty="0">
                <a:latin typeface="Trebuchet MS"/>
                <a:cs typeface="Trebuchet MS"/>
              </a:rPr>
              <a:t> </a:t>
            </a:r>
            <a:r>
              <a:rPr sz="1950" spc="85" dirty="0">
                <a:latin typeface="Trebuchet MS"/>
                <a:cs typeface="Trebuchet MS"/>
              </a:rPr>
              <a:t>and</a:t>
            </a:r>
            <a:r>
              <a:rPr sz="1950" spc="16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affect</a:t>
            </a:r>
            <a:r>
              <a:rPr sz="1950" spc="160" dirty="0">
                <a:latin typeface="Trebuchet MS"/>
                <a:cs typeface="Trebuchet MS"/>
              </a:rPr>
              <a:t> </a:t>
            </a:r>
            <a:r>
              <a:rPr sz="1950" spc="-10" dirty="0">
                <a:latin typeface="Trebuchet MS"/>
                <a:cs typeface="Trebuchet MS"/>
              </a:rPr>
              <a:t>accuracy.</a:t>
            </a:r>
            <a:endParaRPr sz="1950">
              <a:latin typeface="Trebuchet MS"/>
              <a:cs typeface="Trebuchet MS"/>
            </a:endParaRPr>
          </a:p>
          <a:p>
            <a:pPr marL="433705">
              <a:lnSpc>
                <a:spcPct val="100000"/>
              </a:lnSpc>
              <a:spcBef>
                <a:spcPts val="360"/>
              </a:spcBef>
            </a:pPr>
            <a:r>
              <a:rPr sz="1950" spc="45" dirty="0">
                <a:latin typeface="Trebuchet MS"/>
                <a:cs typeface="Trebuchet MS"/>
              </a:rPr>
              <a:t>Workload</a:t>
            </a:r>
            <a:r>
              <a:rPr sz="1950" spc="60" dirty="0">
                <a:latin typeface="Trebuchet MS"/>
                <a:cs typeface="Trebuchet MS"/>
              </a:rPr>
              <a:t> </a:t>
            </a:r>
            <a:r>
              <a:rPr sz="1950" spc="50" dirty="0">
                <a:latin typeface="Trebuchet MS"/>
                <a:cs typeface="Trebuchet MS"/>
              </a:rPr>
              <a:t>Pressure:</a:t>
            </a:r>
            <a:r>
              <a:rPr sz="1950" spc="60" dirty="0">
                <a:latin typeface="Trebuchet MS"/>
                <a:cs typeface="Trebuchet MS"/>
              </a:rPr>
              <a:t> </a:t>
            </a:r>
            <a:r>
              <a:rPr sz="1950" spc="80" dirty="0">
                <a:latin typeface="Trebuchet MS"/>
                <a:cs typeface="Trebuchet MS"/>
              </a:rPr>
              <a:t>The</a:t>
            </a:r>
            <a:r>
              <a:rPr sz="1950" spc="6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intensive</a:t>
            </a:r>
            <a:r>
              <a:rPr sz="1950" spc="6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daily</a:t>
            </a:r>
            <a:r>
              <a:rPr sz="1950" spc="6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workflow</a:t>
            </a:r>
            <a:r>
              <a:rPr sz="1950" spc="60" dirty="0">
                <a:latin typeface="Trebuchet MS"/>
                <a:cs typeface="Trebuchet MS"/>
              </a:rPr>
              <a:t> </a:t>
            </a:r>
            <a:r>
              <a:rPr sz="1950" spc="65" dirty="0">
                <a:latin typeface="Trebuchet MS"/>
                <a:cs typeface="Trebuchet MS"/>
              </a:rPr>
              <a:t>is </a:t>
            </a:r>
            <a:r>
              <a:rPr sz="1950" dirty="0">
                <a:latin typeface="Trebuchet MS"/>
                <a:cs typeface="Trebuchet MS"/>
              </a:rPr>
              <a:t>affecting</a:t>
            </a:r>
            <a:r>
              <a:rPr sz="1950" spc="6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other</a:t>
            </a:r>
            <a:r>
              <a:rPr sz="1950" spc="6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project</a:t>
            </a:r>
            <a:r>
              <a:rPr sz="1950" spc="6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timelines</a:t>
            </a:r>
            <a:r>
              <a:rPr sz="1950" spc="65" dirty="0">
                <a:latin typeface="Trebuchet MS"/>
                <a:cs typeface="Trebuchet MS"/>
              </a:rPr>
              <a:t> </a:t>
            </a:r>
            <a:r>
              <a:rPr sz="1950" spc="85" dirty="0">
                <a:latin typeface="Trebuchet MS"/>
                <a:cs typeface="Trebuchet MS"/>
              </a:rPr>
              <a:t>and</a:t>
            </a:r>
            <a:r>
              <a:rPr sz="1950" spc="6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overall</a:t>
            </a:r>
            <a:r>
              <a:rPr sz="1950" spc="6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team</a:t>
            </a:r>
            <a:r>
              <a:rPr sz="1950" spc="60" dirty="0">
                <a:latin typeface="Trebuchet MS"/>
                <a:cs typeface="Trebuchet MS"/>
              </a:rPr>
              <a:t> </a:t>
            </a:r>
            <a:r>
              <a:rPr sz="1950" spc="-10" dirty="0">
                <a:latin typeface="Trebuchet MS"/>
                <a:cs typeface="Trebuchet MS"/>
              </a:rPr>
              <a:t>efficiency.</a:t>
            </a:r>
            <a:endParaRPr sz="19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869"/>
              </a:spcBef>
            </a:pPr>
            <a:endParaRPr sz="1950">
              <a:latin typeface="Trebuchet MS"/>
              <a:cs typeface="Trebuchet MS"/>
            </a:endParaRPr>
          </a:p>
          <a:p>
            <a:pPr marL="325120" algn="ctr">
              <a:lnSpc>
                <a:spcPct val="100000"/>
              </a:lnSpc>
            </a:pPr>
            <a:r>
              <a:rPr sz="225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Ob</a:t>
            </a:r>
            <a:r>
              <a:rPr sz="2250" b="1" spc="-10" dirty="0">
                <a:latin typeface="Arial"/>
                <a:cs typeface="Arial"/>
              </a:rPr>
              <a:t>j</a:t>
            </a:r>
            <a:r>
              <a:rPr sz="225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ective:</a:t>
            </a:r>
            <a:endParaRPr sz="2250">
              <a:latin typeface="Arial"/>
              <a:cs typeface="Arial"/>
            </a:endParaRPr>
          </a:p>
          <a:p>
            <a:pPr marL="69850">
              <a:lnSpc>
                <a:spcPct val="100000"/>
              </a:lnSpc>
              <a:spcBef>
                <a:spcPts val="375"/>
              </a:spcBef>
            </a:pPr>
            <a:r>
              <a:rPr sz="1950" spc="70" dirty="0">
                <a:latin typeface="Trebuchet MS"/>
                <a:cs typeface="Trebuchet MS"/>
              </a:rPr>
              <a:t>We</a:t>
            </a:r>
            <a:r>
              <a:rPr sz="1950" spc="-25" dirty="0">
                <a:latin typeface="Trebuchet MS"/>
                <a:cs typeface="Trebuchet MS"/>
              </a:rPr>
              <a:t> </a:t>
            </a:r>
            <a:r>
              <a:rPr sz="1950" spc="75" dirty="0">
                <a:latin typeface="Trebuchet MS"/>
                <a:cs typeface="Trebuchet MS"/>
              </a:rPr>
              <a:t>need</a:t>
            </a:r>
            <a:r>
              <a:rPr sz="1950" spc="-25" dirty="0">
                <a:latin typeface="Trebuchet MS"/>
                <a:cs typeface="Trebuchet MS"/>
              </a:rPr>
              <a:t> </a:t>
            </a:r>
            <a:r>
              <a:rPr sz="1950" spc="50" dirty="0">
                <a:latin typeface="Trebuchet MS"/>
                <a:cs typeface="Trebuchet MS"/>
              </a:rPr>
              <a:t>solutions</a:t>
            </a:r>
            <a:r>
              <a:rPr sz="1950" spc="-20" dirty="0">
                <a:latin typeface="Trebuchet MS"/>
                <a:cs typeface="Trebuchet MS"/>
              </a:rPr>
              <a:t> </a:t>
            </a:r>
            <a:r>
              <a:rPr sz="1950" spc="-25" dirty="0">
                <a:latin typeface="Trebuchet MS"/>
                <a:cs typeface="Trebuchet MS"/>
              </a:rPr>
              <a:t>to:</a:t>
            </a:r>
            <a:endParaRPr sz="1950">
              <a:latin typeface="Trebuchet MS"/>
              <a:cs typeface="Trebuchet MS"/>
            </a:endParaRPr>
          </a:p>
          <a:p>
            <a:pPr marL="433705" marR="10975340">
              <a:lnSpc>
                <a:spcPct val="115399"/>
              </a:lnSpc>
            </a:pPr>
            <a:r>
              <a:rPr sz="1950" spc="80" dirty="0">
                <a:latin typeface="Trebuchet MS"/>
                <a:cs typeface="Trebuchet MS"/>
              </a:rPr>
              <a:t>Reduce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turnaround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time</a:t>
            </a:r>
            <a:r>
              <a:rPr sz="1950" spc="1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for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spc="-25" dirty="0">
                <a:latin typeface="Trebuchet MS"/>
                <a:cs typeface="Trebuchet MS"/>
              </a:rPr>
              <a:t>file</a:t>
            </a:r>
            <a:r>
              <a:rPr sz="1950" spc="15" dirty="0">
                <a:latin typeface="Trebuchet MS"/>
                <a:cs typeface="Trebuchet MS"/>
              </a:rPr>
              <a:t> </a:t>
            </a:r>
            <a:r>
              <a:rPr sz="1950" spc="45" dirty="0">
                <a:latin typeface="Trebuchet MS"/>
                <a:cs typeface="Trebuchet MS"/>
              </a:rPr>
              <a:t>handling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spc="85" dirty="0">
                <a:latin typeface="Trebuchet MS"/>
                <a:cs typeface="Trebuchet MS"/>
              </a:rPr>
              <a:t>and</a:t>
            </a:r>
            <a:r>
              <a:rPr sz="1950" spc="15" dirty="0">
                <a:latin typeface="Trebuchet MS"/>
                <a:cs typeface="Trebuchet MS"/>
              </a:rPr>
              <a:t> </a:t>
            </a:r>
            <a:r>
              <a:rPr sz="1950" spc="80" dirty="0">
                <a:latin typeface="Trebuchet MS"/>
                <a:cs typeface="Trebuchet MS"/>
              </a:rPr>
              <a:t>processing </a:t>
            </a:r>
            <a:r>
              <a:rPr sz="1950" spc="50" dirty="0">
                <a:latin typeface="Trebuchet MS"/>
                <a:cs typeface="Trebuchet MS"/>
              </a:rPr>
              <a:t>Minimize</a:t>
            </a:r>
            <a:r>
              <a:rPr sz="1950" spc="7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errors</a:t>
            </a:r>
            <a:r>
              <a:rPr sz="1950" spc="7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in</a:t>
            </a:r>
            <a:r>
              <a:rPr sz="1950" spc="7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data</a:t>
            </a:r>
            <a:r>
              <a:rPr sz="1950" spc="75" dirty="0">
                <a:latin typeface="Trebuchet MS"/>
                <a:cs typeface="Trebuchet MS"/>
              </a:rPr>
              <a:t> </a:t>
            </a:r>
            <a:r>
              <a:rPr sz="1950" spc="-10" dirty="0">
                <a:latin typeface="Trebuchet MS"/>
                <a:cs typeface="Trebuchet MS"/>
              </a:rPr>
              <a:t>manipulation</a:t>
            </a:r>
            <a:endParaRPr sz="1950">
              <a:latin typeface="Trebuchet MS"/>
              <a:cs typeface="Trebuchet MS"/>
            </a:endParaRPr>
          </a:p>
          <a:p>
            <a:pPr marL="433705" marR="10870565">
              <a:lnSpc>
                <a:spcPct val="115399"/>
              </a:lnSpc>
            </a:pPr>
            <a:r>
              <a:rPr sz="1950" spc="75" dirty="0">
                <a:latin typeface="Trebuchet MS"/>
                <a:cs typeface="Trebuchet MS"/>
              </a:rPr>
              <a:t>Cut</a:t>
            </a:r>
            <a:r>
              <a:rPr sz="1950" spc="-5" dirty="0">
                <a:latin typeface="Trebuchet MS"/>
                <a:cs typeface="Trebuchet MS"/>
              </a:rPr>
              <a:t> </a:t>
            </a:r>
            <a:r>
              <a:rPr sz="1950" spc="114" dirty="0">
                <a:latin typeface="Trebuchet MS"/>
                <a:cs typeface="Trebuchet MS"/>
              </a:rPr>
              <a:t>costs</a:t>
            </a:r>
            <a:r>
              <a:rPr sz="1950" dirty="0">
                <a:latin typeface="Trebuchet MS"/>
                <a:cs typeface="Trebuchet MS"/>
              </a:rPr>
              <a:t> </a:t>
            </a:r>
            <a:r>
              <a:rPr sz="1950" spc="95" dirty="0">
                <a:latin typeface="Trebuchet MS"/>
                <a:cs typeface="Trebuchet MS"/>
              </a:rPr>
              <a:t>by</a:t>
            </a:r>
            <a:r>
              <a:rPr sz="1950" spc="-5" dirty="0">
                <a:latin typeface="Trebuchet MS"/>
                <a:cs typeface="Trebuchet MS"/>
              </a:rPr>
              <a:t> </a:t>
            </a:r>
            <a:r>
              <a:rPr sz="1950" spc="60" dirty="0">
                <a:latin typeface="Trebuchet MS"/>
                <a:cs typeface="Trebuchet MS"/>
              </a:rPr>
              <a:t>reducing</a:t>
            </a:r>
            <a:r>
              <a:rPr sz="1950" dirty="0">
                <a:latin typeface="Trebuchet MS"/>
                <a:cs typeface="Trebuchet MS"/>
              </a:rPr>
              <a:t> </a:t>
            </a:r>
            <a:r>
              <a:rPr sz="1950" spc="85" dirty="0">
                <a:latin typeface="Trebuchet MS"/>
                <a:cs typeface="Trebuchet MS"/>
              </a:rPr>
              <a:t>dependency</a:t>
            </a:r>
            <a:r>
              <a:rPr sz="1950" dirty="0">
                <a:latin typeface="Trebuchet MS"/>
                <a:cs typeface="Trebuchet MS"/>
              </a:rPr>
              <a:t> </a:t>
            </a:r>
            <a:r>
              <a:rPr sz="1950" spc="85" dirty="0">
                <a:latin typeface="Trebuchet MS"/>
                <a:cs typeface="Trebuchet MS"/>
              </a:rPr>
              <a:t>on</a:t>
            </a:r>
            <a:r>
              <a:rPr sz="1950" spc="-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manual </a:t>
            </a:r>
            <a:r>
              <a:rPr sz="1950" spc="-10" dirty="0">
                <a:latin typeface="Trebuchet MS"/>
                <a:cs typeface="Trebuchet MS"/>
              </a:rPr>
              <a:t>labor </a:t>
            </a:r>
            <a:r>
              <a:rPr sz="1950" dirty="0">
                <a:latin typeface="Trebuchet MS"/>
                <a:cs typeface="Trebuchet MS"/>
              </a:rPr>
              <a:t>Streamline</a:t>
            </a:r>
            <a:r>
              <a:rPr sz="1950" spc="75" dirty="0">
                <a:latin typeface="Trebuchet MS"/>
                <a:cs typeface="Trebuchet MS"/>
              </a:rPr>
              <a:t> </a:t>
            </a:r>
            <a:r>
              <a:rPr sz="1950" spc="50" dirty="0">
                <a:latin typeface="Trebuchet MS"/>
                <a:cs typeface="Trebuchet MS"/>
              </a:rPr>
              <a:t>workload</a:t>
            </a:r>
            <a:r>
              <a:rPr sz="1950" spc="8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to</a:t>
            </a:r>
            <a:r>
              <a:rPr sz="1950" spc="7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improve</a:t>
            </a:r>
            <a:r>
              <a:rPr sz="1950" spc="8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overall</a:t>
            </a:r>
            <a:r>
              <a:rPr sz="1950" spc="80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team</a:t>
            </a:r>
            <a:r>
              <a:rPr sz="1950" spc="75" dirty="0">
                <a:latin typeface="Trebuchet MS"/>
                <a:cs typeface="Trebuchet MS"/>
              </a:rPr>
              <a:t> </a:t>
            </a:r>
            <a:r>
              <a:rPr sz="1950" spc="-10" dirty="0">
                <a:latin typeface="Trebuchet MS"/>
                <a:cs typeface="Trebuchet MS"/>
              </a:rPr>
              <a:t>productivity</a:t>
            </a:r>
            <a:endParaRPr sz="19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1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950" b="1" dirty="0">
                <a:latin typeface="Arial"/>
                <a:cs typeface="Arial"/>
              </a:rPr>
              <a:t>Your</a:t>
            </a:r>
            <a:r>
              <a:rPr sz="1950" b="1" spc="25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insights</a:t>
            </a:r>
            <a:r>
              <a:rPr sz="1950" b="1" spc="30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on</a:t>
            </a:r>
            <a:r>
              <a:rPr sz="1950" b="1" spc="30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automating</a:t>
            </a:r>
            <a:r>
              <a:rPr sz="1950" b="1" spc="25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or</a:t>
            </a:r>
            <a:r>
              <a:rPr sz="1950" b="1" spc="30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optimizing</a:t>
            </a:r>
            <a:r>
              <a:rPr sz="1950" b="1" spc="25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this</a:t>
            </a:r>
            <a:r>
              <a:rPr sz="1950" b="1" spc="30" dirty="0">
                <a:latin typeface="Arial"/>
                <a:cs typeface="Arial"/>
              </a:rPr>
              <a:t> </a:t>
            </a:r>
            <a:r>
              <a:rPr sz="1950" b="1" spc="45" dirty="0">
                <a:latin typeface="Arial"/>
                <a:cs typeface="Arial"/>
              </a:rPr>
              <a:t>workflow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would</a:t>
            </a:r>
            <a:r>
              <a:rPr sz="1950" b="1" spc="25" dirty="0">
                <a:latin typeface="Arial"/>
                <a:cs typeface="Arial"/>
              </a:rPr>
              <a:t> </a:t>
            </a:r>
            <a:r>
              <a:rPr sz="1950" b="1" spc="55" dirty="0">
                <a:latin typeface="Arial"/>
                <a:cs typeface="Arial"/>
              </a:rPr>
              <a:t>be</a:t>
            </a:r>
            <a:r>
              <a:rPr sz="1950" b="1" spc="30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immensely</a:t>
            </a:r>
            <a:r>
              <a:rPr sz="1950" b="1" spc="30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helpful</a:t>
            </a:r>
            <a:r>
              <a:rPr sz="1950" b="1" spc="30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in</a:t>
            </a:r>
            <a:r>
              <a:rPr sz="1950" b="1" spc="30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boosting</a:t>
            </a:r>
            <a:r>
              <a:rPr sz="1950" b="1" spc="25" dirty="0">
                <a:latin typeface="Arial"/>
                <a:cs typeface="Arial"/>
              </a:rPr>
              <a:t> </a:t>
            </a:r>
            <a:r>
              <a:rPr sz="1950" b="1" spc="45" dirty="0">
                <a:latin typeface="Arial"/>
                <a:cs typeface="Arial"/>
              </a:rPr>
              <a:t>efficiency</a:t>
            </a:r>
            <a:r>
              <a:rPr sz="1950" b="1" spc="30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and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spc="35" dirty="0">
                <a:latin typeface="Arial"/>
                <a:cs typeface="Arial"/>
              </a:rPr>
              <a:t>performance.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9035" marR="5080" indent="-899160">
              <a:lnSpc>
                <a:spcPct val="116399"/>
              </a:lnSpc>
              <a:spcBef>
                <a:spcPts val="100"/>
              </a:spcBef>
            </a:pPr>
            <a:r>
              <a:rPr dirty="0"/>
              <a:t>SOLUTION</a:t>
            </a:r>
            <a:r>
              <a:rPr spc="-170" dirty="0"/>
              <a:t> </a:t>
            </a:r>
            <a:r>
              <a:rPr spc="-30" dirty="0"/>
              <a:t>OF</a:t>
            </a:r>
            <a:r>
              <a:rPr spc="-165" dirty="0"/>
              <a:t> </a:t>
            </a:r>
            <a:r>
              <a:rPr spc="-55" dirty="0"/>
              <a:t>PROBLEM </a:t>
            </a:r>
            <a:r>
              <a:rPr dirty="0"/>
              <a:t>STATEMENT</a:t>
            </a:r>
            <a:r>
              <a:rPr spc="265" dirty="0"/>
              <a:t> </a:t>
            </a:r>
            <a:r>
              <a:rPr spc="-50" dirty="0"/>
              <a:t>1</a:t>
            </a:r>
          </a:p>
        </p:txBody>
      </p:sp>
      <p:sp>
        <p:nvSpPr>
          <p:cNvPr id="3" name="object 3"/>
          <p:cNvSpPr/>
          <p:nvPr/>
        </p:nvSpPr>
        <p:spPr>
          <a:xfrm>
            <a:off x="16057795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7"/>
                </a:lnTo>
                <a:lnTo>
                  <a:pt x="25941" y="0"/>
                </a:lnTo>
                <a:lnTo>
                  <a:pt x="33870" y="1"/>
                </a:lnTo>
                <a:lnTo>
                  <a:pt x="59799" y="29894"/>
                </a:lnTo>
                <a:lnTo>
                  <a:pt x="59800" y="33859"/>
                </a:lnTo>
                <a:lnTo>
                  <a:pt x="59042" y="37674"/>
                </a:lnTo>
                <a:lnTo>
                  <a:pt x="25936" y="59800"/>
                </a:lnTo>
                <a:lnTo>
                  <a:pt x="22122" y="59042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286105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7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14429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4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42731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71041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99351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0"/>
                </a:moveTo>
                <a:lnTo>
                  <a:pt x="22133" y="757"/>
                </a:lnTo>
                <a:lnTo>
                  <a:pt x="25948" y="0"/>
                </a:lnTo>
                <a:lnTo>
                  <a:pt x="33877" y="3"/>
                </a:lnTo>
                <a:lnTo>
                  <a:pt x="59800" y="29894"/>
                </a:lnTo>
                <a:lnTo>
                  <a:pt x="59801" y="33860"/>
                </a:lnTo>
                <a:lnTo>
                  <a:pt x="59043" y="37675"/>
                </a:lnTo>
                <a:lnTo>
                  <a:pt x="33866" y="59801"/>
                </a:lnTo>
                <a:lnTo>
                  <a:pt x="25935" y="59801"/>
                </a:lnTo>
                <a:lnTo>
                  <a:pt x="0" y="3386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57795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8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30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286105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1" y="33873"/>
                </a:moveTo>
                <a:lnTo>
                  <a:pt x="22126" y="758"/>
                </a:lnTo>
                <a:lnTo>
                  <a:pt x="25941" y="0"/>
                </a:lnTo>
                <a:lnTo>
                  <a:pt x="33869" y="0"/>
                </a:lnTo>
                <a:lnTo>
                  <a:pt x="59800" y="29867"/>
                </a:lnTo>
                <a:lnTo>
                  <a:pt x="59804" y="33833"/>
                </a:lnTo>
                <a:lnTo>
                  <a:pt x="25954" y="59803"/>
                </a:lnTo>
                <a:lnTo>
                  <a:pt x="22138" y="59046"/>
                </a:lnTo>
                <a:lnTo>
                  <a:pt x="761" y="37688"/>
                </a:lnTo>
                <a:lnTo>
                  <a:pt x="1" y="3387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514429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42731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971041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2" y="33877"/>
                </a:moveTo>
                <a:lnTo>
                  <a:pt x="22120" y="759"/>
                </a:lnTo>
                <a:lnTo>
                  <a:pt x="33863" y="0"/>
                </a:lnTo>
                <a:lnTo>
                  <a:pt x="37675" y="756"/>
                </a:lnTo>
                <a:lnTo>
                  <a:pt x="59801" y="29867"/>
                </a:lnTo>
                <a:lnTo>
                  <a:pt x="59805" y="33833"/>
                </a:lnTo>
                <a:lnTo>
                  <a:pt x="25957" y="59803"/>
                </a:lnTo>
                <a:lnTo>
                  <a:pt x="22142" y="59047"/>
                </a:lnTo>
                <a:lnTo>
                  <a:pt x="763" y="37692"/>
                </a:lnTo>
                <a:lnTo>
                  <a:pt x="2" y="3387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199351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70"/>
                </a:moveTo>
                <a:lnTo>
                  <a:pt x="22131" y="757"/>
                </a:lnTo>
                <a:lnTo>
                  <a:pt x="25947" y="0"/>
                </a:lnTo>
                <a:lnTo>
                  <a:pt x="33874" y="2"/>
                </a:lnTo>
                <a:lnTo>
                  <a:pt x="59799" y="29868"/>
                </a:lnTo>
                <a:lnTo>
                  <a:pt x="59804" y="33834"/>
                </a:lnTo>
                <a:lnTo>
                  <a:pt x="25951" y="59803"/>
                </a:lnTo>
                <a:lnTo>
                  <a:pt x="22135" y="59046"/>
                </a:lnTo>
                <a:lnTo>
                  <a:pt x="760" y="37685"/>
                </a:lnTo>
                <a:lnTo>
                  <a:pt x="0" y="3387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57795" y="96520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1" y="0"/>
                </a:lnTo>
                <a:lnTo>
                  <a:pt x="33871" y="1"/>
                </a:lnTo>
                <a:lnTo>
                  <a:pt x="59800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3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286105" y="96520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2" y="0"/>
                </a:lnTo>
                <a:lnTo>
                  <a:pt x="33871" y="0"/>
                </a:lnTo>
                <a:lnTo>
                  <a:pt x="59801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2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514429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42733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971043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199351" y="965203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57"/>
                </a:moveTo>
                <a:lnTo>
                  <a:pt x="22134" y="757"/>
                </a:lnTo>
                <a:lnTo>
                  <a:pt x="25948" y="0"/>
                </a:lnTo>
                <a:lnTo>
                  <a:pt x="33878" y="3"/>
                </a:lnTo>
                <a:lnTo>
                  <a:pt x="59800" y="25937"/>
                </a:lnTo>
                <a:lnTo>
                  <a:pt x="59800" y="29901"/>
                </a:lnTo>
                <a:lnTo>
                  <a:pt x="59800" y="33866"/>
                </a:lnTo>
                <a:lnTo>
                  <a:pt x="33861" y="59801"/>
                </a:lnTo>
                <a:lnTo>
                  <a:pt x="25931" y="59800"/>
                </a:lnTo>
                <a:lnTo>
                  <a:pt x="757" y="37672"/>
                </a:lnTo>
                <a:lnTo>
                  <a:pt x="0" y="3385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9290" y="1577554"/>
            <a:ext cx="8601074" cy="366712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9290" y="5702477"/>
            <a:ext cx="8401048" cy="357187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90984" y="3043937"/>
            <a:ext cx="5827395" cy="145415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sz="1650" dirty="0">
                <a:solidFill>
                  <a:srgbClr val="2A485E"/>
                </a:solidFill>
                <a:latin typeface="Trebuchet MS"/>
                <a:cs typeface="Trebuchet MS"/>
              </a:rPr>
              <a:t>Create</a:t>
            </a:r>
            <a:r>
              <a:rPr sz="165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spc="60" dirty="0">
                <a:solidFill>
                  <a:srgbClr val="2A485E"/>
                </a:solidFill>
                <a:latin typeface="Trebuchet MS"/>
                <a:cs typeface="Trebuchet MS"/>
              </a:rPr>
              <a:t>an</a:t>
            </a:r>
            <a:r>
              <a:rPr sz="165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A485E"/>
                </a:solidFill>
                <a:latin typeface="Trebuchet MS"/>
                <a:cs typeface="Trebuchet MS"/>
              </a:rPr>
              <a:t>Outlook</a:t>
            </a:r>
            <a:r>
              <a:rPr sz="165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spc="55" dirty="0">
                <a:solidFill>
                  <a:srgbClr val="2A485E"/>
                </a:solidFill>
                <a:latin typeface="Trebuchet MS"/>
                <a:cs typeface="Trebuchet MS"/>
              </a:rPr>
              <a:t>account</a:t>
            </a:r>
            <a:r>
              <a:rPr sz="165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spc="7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65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spc="65" dirty="0">
                <a:solidFill>
                  <a:srgbClr val="2A485E"/>
                </a:solidFill>
                <a:latin typeface="Trebuchet MS"/>
                <a:cs typeface="Trebuchet MS"/>
              </a:rPr>
              <a:t>set</a:t>
            </a:r>
            <a:r>
              <a:rPr sz="165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spc="65" dirty="0">
                <a:solidFill>
                  <a:srgbClr val="2A485E"/>
                </a:solidFill>
                <a:latin typeface="Trebuchet MS"/>
                <a:cs typeface="Trebuchet MS"/>
              </a:rPr>
              <a:t>up</a:t>
            </a:r>
            <a:r>
              <a:rPr sz="165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spc="65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65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A485E"/>
                </a:solidFill>
                <a:latin typeface="Trebuchet MS"/>
                <a:cs typeface="Trebuchet MS"/>
              </a:rPr>
              <a:t>mail</a:t>
            </a:r>
            <a:r>
              <a:rPr sz="165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A485E"/>
                </a:solidFill>
                <a:latin typeface="Trebuchet MS"/>
                <a:cs typeface="Trebuchet MS"/>
              </a:rPr>
              <a:t>rule</a:t>
            </a:r>
            <a:r>
              <a:rPr sz="165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spc="50" dirty="0">
                <a:solidFill>
                  <a:srgbClr val="2A485E"/>
                </a:solidFill>
                <a:latin typeface="Trebuchet MS"/>
                <a:cs typeface="Trebuchet MS"/>
              </a:rPr>
              <a:t>(Settings</a:t>
            </a:r>
            <a:endParaRPr sz="1650">
              <a:latin typeface="Trebuchet MS"/>
              <a:cs typeface="Trebuchet MS"/>
            </a:endParaRPr>
          </a:p>
          <a:p>
            <a:pPr marL="67945" marR="60325" algn="ctr">
              <a:lnSpc>
                <a:spcPct val="113599"/>
              </a:lnSpc>
              <a:spcBef>
                <a:spcPts val="5"/>
              </a:spcBef>
            </a:pPr>
            <a:r>
              <a:rPr sz="1650" spc="195" dirty="0">
                <a:solidFill>
                  <a:srgbClr val="2A485E"/>
                </a:solidFill>
                <a:latin typeface="Trebuchet MS"/>
                <a:cs typeface="Trebuchet MS"/>
              </a:rPr>
              <a:t>&gt;</a:t>
            </a:r>
            <a:r>
              <a:rPr sz="165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spc="55" dirty="0">
                <a:solidFill>
                  <a:srgbClr val="2A485E"/>
                </a:solidFill>
                <a:latin typeface="Trebuchet MS"/>
                <a:cs typeface="Trebuchet MS"/>
              </a:rPr>
              <a:t>Rules</a:t>
            </a:r>
            <a:r>
              <a:rPr sz="165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spc="195" dirty="0">
                <a:solidFill>
                  <a:srgbClr val="2A485E"/>
                </a:solidFill>
                <a:latin typeface="Trebuchet MS"/>
                <a:cs typeface="Trebuchet MS"/>
              </a:rPr>
              <a:t>&gt;</a:t>
            </a:r>
            <a:r>
              <a:rPr sz="165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spc="110" dirty="0">
                <a:solidFill>
                  <a:srgbClr val="2A485E"/>
                </a:solidFill>
                <a:latin typeface="Trebuchet MS"/>
                <a:cs typeface="Trebuchet MS"/>
              </a:rPr>
              <a:t>Add</a:t>
            </a:r>
            <a:r>
              <a:rPr sz="165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spc="75" dirty="0">
                <a:solidFill>
                  <a:srgbClr val="2A485E"/>
                </a:solidFill>
                <a:latin typeface="Trebuchet MS"/>
                <a:cs typeface="Trebuchet MS"/>
              </a:rPr>
              <a:t>new</a:t>
            </a:r>
            <a:r>
              <a:rPr sz="165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A485E"/>
                </a:solidFill>
                <a:latin typeface="Trebuchet MS"/>
                <a:cs typeface="Trebuchet MS"/>
              </a:rPr>
              <a:t>rule)</a:t>
            </a:r>
            <a:r>
              <a:rPr sz="165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65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A485E"/>
                </a:solidFill>
                <a:latin typeface="Trebuchet MS"/>
                <a:cs typeface="Trebuchet MS"/>
              </a:rPr>
              <a:t>automatically</a:t>
            </a:r>
            <a:r>
              <a:rPr sz="165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spc="60" dirty="0">
                <a:solidFill>
                  <a:srgbClr val="2A485E"/>
                </a:solidFill>
                <a:latin typeface="Trebuchet MS"/>
                <a:cs typeface="Trebuchet MS"/>
              </a:rPr>
              <a:t>move</a:t>
            </a:r>
            <a:r>
              <a:rPr sz="1650" spc="-10" dirty="0">
                <a:solidFill>
                  <a:srgbClr val="2A485E"/>
                </a:solidFill>
                <a:latin typeface="Trebuchet MS"/>
                <a:cs typeface="Trebuchet MS"/>
              </a:rPr>
              <a:t> emails </a:t>
            </a:r>
            <a:r>
              <a:rPr sz="1650" dirty="0">
                <a:solidFill>
                  <a:srgbClr val="2A485E"/>
                </a:solidFill>
                <a:latin typeface="Trebuchet MS"/>
                <a:cs typeface="Trebuchet MS"/>
              </a:rPr>
              <a:t>containing</a:t>
            </a:r>
            <a:r>
              <a:rPr sz="165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b="1" dirty="0">
                <a:solidFill>
                  <a:srgbClr val="2A485E"/>
                </a:solidFill>
                <a:latin typeface="Arial"/>
                <a:cs typeface="Arial"/>
              </a:rPr>
              <a:t>"credit</a:t>
            </a:r>
            <a:r>
              <a:rPr sz="1650" b="1" spc="1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2A485E"/>
                </a:solidFill>
                <a:latin typeface="Arial"/>
                <a:cs typeface="Arial"/>
              </a:rPr>
              <a:t>score"</a:t>
            </a:r>
            <a:r>
              <a:rPr sz="1650" b="1" spc="10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65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65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A485E"/>
                </a:solidFill>
                <a:latin typeface="Trebuchet MS"/>
                <a:cs typeface="Trebuchet MS"/>
              </a:rPr>
              <a:t>subject</a:t>
            </a:r>
            <a:r>
              <a:rPr sz="165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A485E"/>
                </a:solidFill>
                <a:latin typeface="Trebuchet MS"/>
                <a:cs typeface="Trebuchet MS"/>
              </a:rPr>
              <a:t>or</a:t>
            </a:r>
            <a:r>
              <a:rPr sz="165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spc="95" dirty="0">
                <a:solidFill>
                  <a:srgbClr val="2A485E"/>
                </a:solidFill>
                <a:latin typeface="Trebuchet MS"/>
                <a:cs typeface="Trebuchet MS"/>
              </a:rPr>
              <a:t>body</a:t>
            </a:r>
            <a:r>
              <a:rPr sz="165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65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spc="15" dirty="0">
                <a:solidFill>
                  <a:srgbClr val="2A485E"/>
                </a:solidFill>
                <a:latin typeface="Trebuchet MS"/>
                <a:cs typeface="Trebuchet MS"/>
              </a:rPr>
              <a:t>a </a:t>
            </a:r>
            <a:r>
              <a:rPr sz="1650" spc="45" dirty="0">
                <a:solidFill>
                  <a:srgbClr val="2A485E"/>
                </a:solidFill>
                <a:latin typeface="Trebuchet MS"/>
                <a:cs typeface="Trebuchet MS"/>
              </a:rPr>
              <a:t>dedicated</a:t>
            </a:r>
            <a:r>
              <a:rPr sz="165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A485E"/>
                </a:solidFill>
                <a:latin typeface="Trebuchet MS"/>
                <a:cs typeface="Trebuchet MS"/>
              </a:rPr>
              <a:t>folder</a:t>
            </a:r>
            <a:r>
              <a:rPr sz="165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spc="65" dirty="0">
                <a:solidFill>
                  <a:srgbClr val="2A485E"/>
                </a:solidFill>
                <a:latin typeface="Trebuchet MS"/>
                <a:cs typeface="Trebuchet MS"/>
              </a:rPr>
              <a:t>named</a:t>
            </a:r>
            <a:r>
              <a:rPr sz="1650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b="1" spc="-10" dirty="0">
                <a:solidFill>
                  <a:srgbClr val="2A485E"/>
                </a:solidFill>
                <a:latin typeface="Arial"/>
                <a:cs typeface="Arial"/>
              </a:rPr>
              <a:t>"Financial</a:t>
            </a:r>
            <a:r>
              <a:rPr sz="1650" b="1" spc="-6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50" b="1" spc="-10" dirty="0">
                <a:solidFill>
                  <a:srgbClr val="2A485E"/>
                </a:solidFill>
                <a:latin typeface="Arial"/>
                <a:cs typeface="Arial"/>
              </a:rPr>
              <a:t>Project"</a:t>
            </a:r>
            <a:r>
              <a:rPr sz="1650" spc="-10" dirty="0">
                <a:solidFill>
                  <a:srgbClr val="2A485E"/>
                </a:solidFill>
                <a:latin typeface="Trebuchet MS"/>
                <a:cs typeface="Trebuchet MS"/>
              </a:rPr>
              <a:t>.</a:t>
            </a:r>
            <a:r>
              <a:rPr sz="1650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spc="65" dirty="0">
                <a:solidFill>
                  <a:srgbClr val="2A485E"/>
                </a:solidFill>
                <a:latin typeface="Trebuchet MS"/>
                <a:cs typeface="Trebuchet MS"/>
              </a:rPr>
              <a:t>This</a:t>
            </a:r>
            <a:r>
              <a:rPr sz="165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spc="70" dirty="0">
                <a:solidFill>
                  <a:srgbClr val="2A485E"/>
                </a:solidFill>
                <a:latin typeface="Trebuchet MS"/>
                <a:cs typeface="Trebuchet MS"/>
              </a:rPr>
              <a:t>ensures </a:t>
            </a:r>
            <a:r>
              <a:rPr sz="1650" spc="-25" dirty="0">
                <a:solidFill>
                  <a:srgbClr val="2A485E"/>
                </a:solidFill>
                <a:latin typeface="Trebuchet MS"/>
                <a:cs typeface="Trebuchet MS"/>
              </a:rPr>
              <a:t>all</a:t>
            </a:r>
            <a:r>
              <a:rPr sz="165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A485E"/>
                </a:solidFill>
                <a:latin typeface="Trebuchet MS"/>
                <a:cs typeface="Trebuchet MS"/>
              </a:rPr>
              <a:t>relevant</a:t>
            </a:r>
            <a:r>
              <a:rPr sz="165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A485E"/>
                </a:solidFill>
                <a:latin typeface="Trebuchet MS"/>
                <a:cs typeface="Trebuchet MS"/>
              </a:rPr>
              <a:t>daily</a:t>
            </a:r>
            <a:r>
              <a:rPr sz="165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A485E"/>
                </a:solidFill>
                <a:latin typeface="Trebuchet MS"/>
                <a:cs typeface="Trebuchet MS"/>
              </a:rPr>
              <a:t>analytics</a:t>
            </a:r>
            <a:r>
              <a:rPr sz="165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A485E"/>
                </a:solidFill>
                <a:latin typeface="Trebuchet MS"/>
                <a:cs typeface="Trebuchet MS"/>
              </a:rPr>
              <a:t>emails</a:t>
            </a:r>
            <a:r>
              <a:rPr sz="165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A485E"/>
                </a:solidFill>
                <a:latin typeface="Trebuchet MS"/>
                <a:cs typeface="Trebuchet MS"/>
              </a:rPr>
              <a:t>are</a:t>
            </a:r>
            <a:r>
              <a:rPr sz="165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spc="55" dirty="0">
                <a:solidFill>
                  <a:srgbClr val="2A485E"/>
                </a:solidFill>
                <a:latin typeface="Trebuchet MS"/>
                <a:cs typeface="Trebuchet MS"/>
              </a:rPr>
              <a:t>stored</a:t>
            </a:r>
            <a:r>
              <a:rPr sz="165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65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spc="70" dirty="0">
                <a:solidFill>
                  <a:srgbClr val="2A485E"/>
                </a:solidFill>
                <a:latin typeface="Trebuchet MS"/>
                <a:cs typeface="Trebuchet MS"/>
              </a:rPr>
              <a:t>one</a:t>
            </a:r>
            <a:r>
              <a:rPr sz="165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2A485E"/>
                </a:solidFill>
                <a:latin typeface="Trebuchet MS"/>
                <a:cs typeface="Trebuchet MS"/>
              </a:rPr>
              <a:t>place.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4075" y="2129990"/>
            <a:ext cx="13925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solidFill>
                  <a:srgbClr val="2A485E"/>
                </a:solidFill>
                <a:latin typeface="Arial"/>
                <a:cs typeface="Arial"/>
              </a:rPr>
              <a:t>STEP</a:t>
            </a:r>
            <a:r>
              <a:rPr sz="3000" b="1" spc="-17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3000" b="1" spc="-140" dirty="0">
                <a:solidFill>
                  <a:srgbClr val="2A485E"/>
                </a:solidFill>
                <a:latin typeface="Arial"/>
                <a:cs typeface="Arial"/>
              </a:rPr>
              <a:t>1:</a:t>
            </a:r>
            <a:endParaRPr sz="3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7732" y="2628363"/>
            <a:ext cx="751840" cy="3633470"/>
          </a:xfrm>
          <a:custGeom>
            <a:avLst/>
            <a:gdLst/>
            <a:ahLst/>
            <a:cxnLst/>
            <a:rect l="l" t="t" r="r" b="b"/>
            <a:pathLst>
              <a:path w="751840" h="3633470">
                <a:moveTo>
                  <a:pt x="552566" y="3632844"/>
                </a:moveTo>
                <a:lnTo>
                  <a:pt x="524098" y="3587385"/>
                </a:lnTo>
                <a:lnTo>
                  <a:pt x="496383" y="3541967"/>
                </a:lnTo>
                <a:lnTo>
                  <a:pt x="469421" y="3496590"/>
                </a:lnTo>
                <a:lnTo>
                  <a:pt x="443211" y="3451254"/>
                </a:lnTo>
                <a:lnTo>
                  <a:pt x="417754" y="3405960"/>
                </a:lnTo>
                <a:lnTo>
                  <a:pt x="393050" y="3360707"/>
                </a:lnTo>
                <a:lnTo>
                  <a:pt x="369099" y="3315495"/>
                </a:lnTo>
                <a:lnTo>
                  <a:pt x="345901" y="3270324"/>
                </a:lnTo>
                <a:lnTo>
                  <a:pt x="323455" y="3225194"/>
                </a:lnTo>
                <a:lnTo>
                  <a:pt x="301762" y="3180106"/>
                </a:lnTo>
                <a:lnTo>
                  <a:pt x="280822" y="3135059"/>
                </a:lnTo>
                <a:lnTo>
                  <a:pt x="260635" y="3090053"/>
                </a:lnTo>
                <a:lnTo>
                  <a:pt x="241201" y="3045089"/>
                </a:lnTo>
                <a:lnTo>
                  <a:pt x="222519" y="3000165"/>
                </a:lnTo>
                <a:lnTo>
                  <a:pt x="204590" y="2955283"/>
                </a:lnTo>
                <a:lnTo>
                  <a:pt x="187414" y="2910442"/>
                </a:lnTo>
                <a:lnTo>
                  <a:pt x="170991" y="2865642"/>
                </a:lnTo>
                <a:lnTo>
                  <a:pt x="155320" y="2820884"/>
                </a:lnTo>
                <a:lnTo>
                  <a:pt x="140403" y="2776166"/>
                </a:lnTo>
                <a:lnTo>
                  <a:pt x="126238" y="2731490"/>
                </a:lnTo>
                <a:lnTo>
                  <a:pt x="112826" y="2686855"/>
                </a:lnTo>
                <a:lnTo>
                  <a:pt x="100167" y="2642262"/>
                </a:lnTo>
                <a:lnTo>
                  <a:pt x="88260" y="2597709"/>
                </a:lnTo>
                <a:lnTo>
                  <a:pt x="77107" y="2553198"/>
                </a:lnTo>
                <a:lnTo>
                  <a:pt x="66706" y="2508728"/>
                </a:lnTo>
                <a:lnTo>
                  <a:pt x="57058" y="2464299"/>
                </a:lnTo>
                <a:lnTo>
                  <a:pt x="48163" y="2419912"/>
                </a:lnTo>
                <a:lnTo>
                  <a:pt x="40020" y="2375565"/>
                </a:lnTo>
                <a:lnTo>
                  <a:pt x="32630" y="2331260"/>
                </a:lnTo>
                <a:lnTo>
                  <a:pt x="25994" y="2286996"/>
                </a:lnTo>
                <a:lnTo>
                  <a:pt x="20110" y="2242774"/>
                </a:lnTo>
                <a:lnTo>
                  <a:pt x="14978" y="2198592"/>
                </a:lnTo>
                <a:lnTo>
                  <a:pt x="10600" y="2154452"/>
                </a:lnTo>
                <a:lnTo>
                  <a:pt x="6974" y="2110353"/>
                </a:lnTo>
                <a:lnTo>
                  <a:pt x="4101" y="2066295"/>
                </a:lnTo>
                <a:lnTo>
                  <a:pt x="1981" y="2022279"/>
                </a:lnTo>
                <a:lnTo>
                  <a:pt x="614" y="1978304"/>
                </a:lnTo>
                <a:lnTo>
                  <a:pt x="0" y="1934369"/>
                </a:lnTo>
                <a:lnTo>
                  <a:pt x="138" y="1890477"/>
                </a:lnTo>
                <a:lnTo>
                  <a:pt x="1029" y="1846625"/>
                </a:lnTo>
                <a:lnTo>
                  <a:pt x="2673" y="1802814"/>
                </a:lnTo>
                <a:lnTo>
                  <a:pt x="5070" y="1759045"/>
                </a:lnTo>
                <a:lnTo>
                  <a:pt x="8219" y="1715317"/>
                </a:lnTo>
                <a:lnTo>
                  <a:pt x="12121" y="1671630"/>
                </a:lnTo>
                <a:lnTo>
                  <a:pt x="16777" y="1627985"/>
                </a:lnTo>
                <a:lnTo>
                  <a:pt x="22184" y="1584381"/>
                </a:lnTo>
                <a:lnTo>
                  <a:pt x="28345" y="1540818"/>
                </a:lnTo>
                <a:lnTo>
                  <a:pt x="35259" y="1497296"/>
                </a:lnTo>
                <a:lnTo>
                  <a:pt x="42925" y="1453815"/>
                </a:lnTo>
                <a:lnTo>
                  <a:pt x="51344" y="1410376"/>
                </a:lnTo>
                <a:lnTo>
                  <a:pt x="60516" y="1366977"/>
                </a:lnTo>
                <a:lnTo>
                  <a:pt x="70441" y="1323620"/>
                </a:lnTo>
                <a:lnTo>
                  <a:pt x="81118" y="1280305"/>
                </a:lnTo>
                <a:lnTo>
                  <a:pt x="92548" y="1237030"/>
                </a:lnTo>
                <a:lnTo>
                  <a:pt x="104732" y="1193797"/>
                </a:lnTo>
                <a:lnTo>
                  <a:pt x="117667" y="1150605"/>
                </a:lnTo>
                <a:lnTo>
                  <a:pt x="131356" y="1107454"/>
                </a:lnTo>
                <a:lnTo>
                  <a:pt x="145798" y="1064344"/>
                </a:lnTo>
                <a:lnTo>
                  <a:pt x="160992" y="1021276"/>
                </a:lnTo>
                <a:lnTo>
                  <a:pt x="176939" y="978248"/>
                </a:lnTo>
                <a:lnTo>
                  <a:pt x="193639" y="935262"/>
                </a:lnTo>
                <a:lnTo>
                  <a:pt x="211092" y="892318"/>
                </a:lnTo>
                <a:lnTo>
                  <a:pt x="229297" y="849414"/>
                </a:lnTo>
                <a:lnTo>
                  <a:pt x="248255" y="806552"/>
                </a:lnTo>
                <a:lnTo>
                  <a:pt x="267966" y="763731"/>
                </a:lnTo>
                <a:lnTo>
                  <a:pt x="288430" y="720951"/>
                </a:lnTo>
                <a:lnTo>
                  <a:pt x="309647" y="678212"/>
                </a:lnTo>
                <a:lnTo>
                  <a:pt x="331616" y="635515"/>
                </a:lnTo>
                <a:lnTo>
                  <a:pt x="354339" y="592858"/>
                </a:lnTo>
                <a:lnTo>
                  <a:pt x="377814" y="550243"/>
                </a:lnTo>
                <a:lnTo>
                  <a:pt x="402042" y="507670"/>
                </a:lnTo>
                <a:lnTo>
                  <a:pt x="427022" y="465137"/>
                </a:lnTo>
                <a:lnTo>
                  <a:pt x="452756" y="422646"/>
                </a:lnTo>
                <a:lnTo>
                  <a:pt x="479242" y="380196"/>
                </a:lnTo>
                <a:lnTo>
                  <a:pt x="506481" y="337787"/>
                </a:lnTo>
                <a:lnTo>
                  <a:pt x="534473" y="295419"/>
                </a:lnTo>
                <a:lnTo>
                  <a:pt x="563217" y="253093"/>
                </a:lnTo>
                <a:lnTo>
                  <a:pt x="592715" y="210807"/>
                </a:lnTo>
                <a:lnTo>
                  <a:pt x="622965" y="168563"/>
                </a:lnTo>
                <a:lnTo>
                  <a:pt x="653968" y="126361"/>
                </a:lnTo>
                <a:lnTo>
                  <a:pt x="685724" y="84199"/>
                </a:lnTo>
                <a:lnTo>
                  <a:pt x="718233" y="42079"/>
                </a:lnTo>
                <a:lnTo>
                  <a:pt x="751494" y="0"/>
                </a:lnTo>
              </a:path>
            </a:pathLst>
          </a:custGeom>
          <a:ln w="38100">
            <a:solidFill>
              <a:srgbClr val="2A48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55542" y="2376753"/>
            <a:ext cx="1428441" cy="142844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55388" y="6544638"/>
            <a:ext cx="1885949" cy="1885949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3514455" y="729932"/>
            <a:ext cx="398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060" algn="l"/>
                <a:tab pos="3968750" algn="l"/>
              </a:tabLst>
            </a:pP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FINANCIAL</a:t>
            </a:r>
            <a:r>
              <a:rPr sz="2400" b="1" u="heavy" spc="-9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ANALYTICS</a:t>
            </a: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09377" y="5991434"/>
            <a:ext cx="5990590" cy="188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solidFill>
                  <a:srgbClr val="2A485E"/>
                </a:solidFill>
                <a:latin typeface="Arial"/>
                <a:cs typeface="Arial"/>
              </a:rPr>
              <a:t>STEP</a:t>
            </a:r>
            <a:r>
              <a:rPr sz="3000" b="1" spc="-17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3000" b="1" spc="25" dirty="0">
                <a:solidFill>
                  <a:srgbClr val="2A485E"/>
                </a:solidFill>
                <a:latin typeface="Arial"/>
                <a:cs typeface="Arial"/>
              </a:rPr>
              <a:t>2:</a:t>
            </a:r>
            <a:endParaRPr sz="3000">
              <a:latin typeface="Arial"/>
              <a:cs typeface="Arial"/>
            </a:endParaRPr>
          </a:p>
          <a:p>
            <a:pPr marL="12065" marR="5080" algn="ctr">
              <a:lnSpc>
                <a:spcPct val="117200"/>
              </a:lnSpc>
              <a:spcBef>
                <a:spcPts val="2020"/>
              </a:spcBef>
            </a:pP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Create</a:t>
            </a:r>
            <a:r>
              <a:rPr sz="16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65" dirty="0">
                <a:solidFill>
                  <a:srgbClr val="2A485E"/>
                </a:solidFill>
                <a:latin typeface="Trebuchet MS"/>
                <a:cs typeface="Trebuchet MS"/>
              </a:rPr>
              <a:t>a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folder</a:t>
            </a:r>
            <a:r>
              <a:rPr sz="16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6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2A485E"/>
                </a:solidFill>
                <a:latin typeface="Trebuchet MS"/>
                <a:cs typeface="Trebuchet MS"/>
              </a:rPr>
              <a:t>Google</a:t>
            </a:r>
            <a:r>
              <a:rPr sz="16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Drive</a:t>
            </a:r>
            <a:r>
              <a:rPr sz="16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2A485E"/>
                </a:solidFill>
                <a:latin typeface="Trebuchet MS"/>
                <a:cs typeface="Trebuchet MS"/>
              </a:rPr>
              <a:t>named</a:t>
            </a:r>
            <a:r>
              <a:rPr sz="16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"Financial</a:t>
            </a:r>
            <a:r>
              <a:rPr sz="16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Project",</a:t>
            </a:r>
            <a:r>
              <a:rPr sz="16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2A485E"/>
                </a:solidFill>
                <a:latin typeface="Trebuchet MS"/>
                <a:cs typeface="Trebuchet MS"/>
              </a:rPr>
              <a:t>and 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then</a:t>
            </a:r>
            <a:r>
              <a:rPr sz="1600" spc="9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00" dirty="0">
                <a:solidFill>
                  <a:srgbClr val="2A485E"/>
                </a:solidFill>
                <a:latin typeface="Trebuchet MS"/>
                <a:cs typeface="Trebuchet MS"/>
              </a:rPr>
              <a:t>use</a:t>
            </a:r>
            <a:r>
              <a:rPr sz="1600" spc="9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65" dirty="0">
                <a:solidFill>
                  <a:srgbClr val="2A485E"/>
                </a:solidFill>
                <a:latin typeface="Trebuchet MS"/>
                <a:cs typeface="Trebuchet MS"/>
              </a:rPr>
              <a:t>Power</a:t>
            </a:r>
            <a:r>
              <a:rPr sz="1600" spc="9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Automate</a:t>
            </a:r>
            <a:r>
              <a:rPr sz="1600" spc="9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600" spc="9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transfer</a:t>
            </a:r>
            <a:r>
              <a:rPr sz="1600" spc="9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attachments</a:t>
            </a:r>
            <a:r>
              <a:rPr sz="1600" spc="9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from</a:t>
            </a:r>
            <a:r>
              <a:rPr sz="1600" spc="9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2A485E"/>
                </a:solidFill>
                <a:latin typeface="Trebuchet MS"/>
                <a:cs typeface="Trebuchet MS"/>
              </a:rPr>
              <a:t>the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Outlook</a:t>
            </a:r>
            <a:r>
              <a:rPr sz="1600" spc="1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"Financial</a:t>
            </a:r>
            <a:r>
              <a:rPr sz="1600" spc="1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Project"</a:t>
            </a:r>
            <a:r>
              <a:rPr sz="1600" spc="1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folder</a:t>
            </a:r>
            <a:r>
              <a:rPr sz="1600" spc="1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600" spc="1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this</a:t>
            </a:r>
            <a:r>
              <a:rPr sz="1600" spc="1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2A485E"/>
                </a:solidFill>
                <a:latin typeface="Trebuchet MS"/>
                <a:cs typeface="Trebuchet MS"/>
              </a:rPr>
              <a:t>Google</a:t>
            </a:r>
            <a:r>
              <a:rPr sz="1600" spc="1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Drive</a:t>
            </a:r>
            <a:r>
              <a:rPr sz="1600" spc="1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2A485E"/>
                </a:solidFill>
                <a:latin typeface="Trebuchet MS"/>
                <a:cs typeface="Trebuchet MS"/>
              </a:rPr>
              <a:t>folder,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streamlining</a:t>
            </a:r>
            <a:r>
              <a:rPr sz="1600" spc="1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data</a:t>
            </a:r>
            <a:r>
              <a:rPr sz="1600" spc="1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collection</a:t>
            </a:r>
            <a:r>
              <a:rPr sz="1600" spc="1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for</a:t>
            </a:r>
            <a:r>
              <a:rPr sz="1600" spc="1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2A485E"/>
                </a:solidFill>
                <a:latin typeface="Trebuchet MS"/>
                <a:cs typeface="Trebuchet MS"/>
              </a:rPr>
              <a:t>analysis.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9035" marR="5080" indent="-899160">
              <a:lnSpc>
                <a:spcPct val="116399"/>
              </a:lnSpc>
              <a:spcBef>
                <a:spcPts val="100"/>
              </a:spcBef>
            </a:pPr>
            <a:r>
              <a:rPr dirty="0"/>
              <a:t>SOLUTION</a:t>
            </a:r>
            <a:r>
              <a:rPr spc="-170" dirty="0"/>
              <a:t> </a:t>
            </a:r>
            <a:r>
              <a:rPr spc="-30" dirty="0"/>
              <a:t>OF</a:t>
            </a:r>
            <a:r>
              <a:rPr spc="-165" dirty="0"/>
              <a:t> </a:t>
            </a:r>
            <a:r>
              <a:rPr spc="-55" dirty="0"/>
              <a:t>PROBLEM </a:t>
            </a:r>
            <a:r>
              <a:rPr dirty="0"/>
              <a:t>STATEMENT</a:t>
            </a:r>
            <a:r>
              <a:rPr spc="265" dirty="0"/>
              <a:t> </a:t>
            </a:r>
            <a:r>
              <a:rPr spc="-50" dirty="0"/>
              <a:t>1</a:t>
            </a:r>
          </a:p>
        </p:txBody>
      </p:sp>
      <p:sp>
        <p:nvSpPr>
          <p:cNvPr id="3" name="object 3"/>
          <p:cNvSpPr/>
          <p:nvPr/>
        </p:nvSpPr>
        <p:spPr>
          <a:xfrm>
            <a:off x="16057795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7"/>
                </a:lnTo>
                <a:lnTo>
                  <a:pt x="25941" y="0"/>
                </a:lnTo>
                <a:lnTo>
                  <a:pt x="33870" y="1"/>
                </a:lnTo>
                <a:lnTo>
                  <a:pt x="59799" y="29894"/>
                </a:lnTo>
                <a:lnTo>
                  <a:pt x="59800" y="33859"/>
                </a:lnTo>
                <a:lnTo>
                  <a:pt x="59042" y="37674"/>
                </a:lnTo>
                <a:lnTo>
                  <a:pt x="25936" y="59800"/>
                </a:lnTo>
                <a:lnTo>
                  <a:pt x="22122" y="59042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286105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7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14429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4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42731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71041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99351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0"/>
                </a:moveTo>
                <a:lnTo>
                  <a:pt x="22133" y="757"/>
                </a:lnTo>
                <a:lnTo>
                  <a:pt x="25948" y="0"/>
                </a:lnTo>
                <a:lnTo>
                  <a:pt x="33877" y="3"/>
                </a:lnTo>
                <a:lnTo>
                  <a:pt x="59800" y="29894"/>
                </a:lnTo>
                <a:lnTo>
                  <a:pt x="59801" y="33860"/>
                </a:lnTo>
                <a:lnTo>
                  <a:pt x="59043" y="37675"/>
                </a:lnTo>
                <a:lnTo>
                  <a:pt x="33866" y="59801"/>
                </a:lnTo>
                <a:lnTo>
                  <a:pt x="25935" y="59801"/>
                </a:lnTo>
                <a:lnTo>
                  <a:pt x="0" y="3386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57795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8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30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286105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1" y="33873"/>
                </a:moveTo>
                <a:lnTo>
                  <a:pt x="22126" y="758"/>
                </a:lnTo>
                <a:lnTo>
                  <a:pt x="25941" y="0"/>
                </a:lnTo>
                <a:lnTo>
                  <a:pt x="33869" y="0"/>
                </a:lnTo>
                <a:lnTo>
                  <a:pt x="59800" y="29867"/>
                </a:lnTo>
                <a:lnTo>
                  <a:pt x="59804" y="33833"/>
                </a:lnTo>
                <a:lnTo>
                  <a:pt x="25954" y="59803"/>
                </a:lnTo>
                <a:lnTo>
                  <a:pt x="22138" y="59046"/>
                </a:lnTo>
                <a:lnTo>
                  <a:pt x="761" y="37688"/>
                </a:lnTo>
                <a:lnTo>
                  <a:pt x="1" y="3387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514429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42731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971041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2" y="33877"/>
                </a:moveTo>
                <a:lnTo>
                  <a:pt x="22120" y="759"/>
                </a:lnTo>
                <a:lnTo>
                  <a:pt x="33863" y="0"/>
                </a:lnTo>
                <a:lnTo>
                  <a:pt x="37675" y="756"/>
                </a:lnTo>
                <a:lnTo>
                  <a:pt x="59801" y="29867"/>
                </a:lnTo>
                <a:lnTo>
                  <a:pt x="59805" y="33833"/>
                </a:lnTo>
                <a:lnTo>
                  <a:pt x="25957" y="59803"/>
                </a:lnTo>
                <a:lnTo>
                  <a:pt x="22142" y="59047"/>
                </a:lnTo>
                <a:lnTo>
                  <a:pt x="763" y="37692"/>
                </a:lnTo>
                <a:lnTo>
                  <a:pt x="2" y="3387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199351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70"/>
                </a:moveTo>
                <a:lnTo>
                  <a:pt x="22131" y="757"/>
                </a:lnTo>
                <a:lnTo>
                  <a:pt x="25947" y="0"/>
                </a:lnTo>
                <a:lnTo>
                  <a:pt x="33874" y="2"/>
                </a:lnTo>
                <a:lnTo>
                  <a:pt x="59799" y="29868"/>
                </a:lnTo>
                <a:lnTo>
                  <a:pt x="59804" y="33834"/>
                </a:lnTo>
                <a:lnTo>
                  <a:pt x="25951" y="59803"/>
                </a:lnTo>
                <a:lnTo>
                  <a:pt x="22135" y="59046"/>
                </a:lnTo>
                <a:lnTo>
                  <a:pt x="760" y="37685"/>
                </a:lnTo>
                <a:lnTo>
                  <a:pt x="0" y="3387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57795" y="96520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1" y="0"/>
                </a:lnTo>
                <a:lnTo>
                  <a:pt x="33871" y="1"/>
                </a:lnTo>
                <a:lnTo>
                  <a:pt x="59800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3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286105" y="96520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2" y="0"/>
                </a:lnTo>
                <a:lnTo>
                  <a:pt x="33871" y="0"/>
                </a:lnTo>
                <a:lnTo>
                  <a:pt x="59801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2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514429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42733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971043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199351" y="965203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57"/>
                </a:moveTo>
                <a:lnTo>
                  <a:pt x="22134" y="757"/>
                </a:lnTo>
                <a:lnTo>
                  <a:pt x="25948" y="0"/>
                </a:lnTo>
                <a:lnTo>
                  <a:pt x="33878" y="3"/>
                </a:lnTo>
                <a:lnTo>
                  <a:pt x="59800" y="25937"/>
                </a:lnTo>
                <a:lnTo>
                  <a:pt x="59800" y="29901"/>
                </a:lnTo>
                <a:lnTo>
                  <a:pt x="59800" y="33866"/>
                </a:lnTo>
                <a:lnTo>
                  <a:pt x="33861" y="59801"/>
                </a:lnTo>
                <a:lnTo>
                  <a:pt x="25931" y="59800"/>
                </a:lnTo>
                <a:lnTo>
                  <a:pt x="757" y="37672"/>
                </a:lnTo>
                <a:lnTo>
                  <a:pt x="0" y="3385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0010" y="2574160"/>
            <a:ext cx="751840" cy="3633470"/>
          </a:xfrm>
          <a:custGeom>
            <a:avLst/>
            <a:gdLst/>
            <a:ahLst/>
            <a:cxnLst/>
            <a:rect l="l" t="t" r="r" b="b"/>
            <a:pathLst>
              <a:path w="751840" h="3633470">
                <a:moveTo>
                  <a:pt x="552566" y="3632844"/>
                </a:moveTo>
                <a:lnTo>
                  <a:pt x="524098" y="3587385"/>
                </a:lnTo>
                <a:lnTo>
                  <a:pt x="496383" y="3541967"/>
                </a:lnTo>
                <a:lnTo>
                  <a:pt x="469421" y="3496590"/>
                </a:lnTo>
                <a:lnTo>
                  <a:pt x="443211" y="3451254"/>
                </a:lnTo>
                <a:lnTo>
                  <a:pt x="417754" y="3405960"/>
                </a:lnTo>
                <a:lnTo>
                  <a:pt x="393050" y="3360707"/>
                </a:lnTo>
                <a:lnTo>
                  <a:pt x="369099" y="3315495"/>
                </a:lnTo>
                <a:lnTo>
                  <a:pt x="345901" y="3270324"/>
                </a:lnTo>
                <a:lnTo>
                  <a:pt x="323455" y="3225194"/>
                </a:lnTo>
                <a:lnTo>
                  <a:pt x="301762" y="3180106"/>
                </a:lnTo>
                <a:lnTo>
                  <a:pt x="280822" y="3135059"/>
                </a:lnTo>
                <a:lnTo>
                  <a:pt x="260635" y="3090053"/>
                </a:lnTo>
                <a:lnTo>
                  <a:pt x="241201" y="3045089"/>
                </a:lnTo>
                <a:lnTo>
                  <a:pt x="222519" y="3000165"/>
                </a:lnTo>
                <a:lnTo>
                  <a:pt x="204590" y="2955283"/>
                </a:lnTo>
                <a:lnTo>
                  <a:pt x="187414" y="2910442"/>
                </a:lnTo>
                <a:lnTo>
                  <a:pt x="170991" y="2865642"/>
                </a:lnTo>
                <a:lnTo>
                  <a:pt x="155320" y="2820884"/>
                </a:lnTo>
                <a:lnTo>
                  <a:pt x="140403" y="2776166"/>
                </a:lnTo>
                <a:lnTo>
                  <a:pt x="126238" y="2731490"/>
                </a:lnTo>
                <a:lnTo>
                  <a:pt x="112826" y="2686855"/>
                </a:lnTo>
                <a:lnTo>
                  <a:pt x="100167" y="2642262"/>
                </a:lnTo>
                <a:lnTo>
                  <a:pt x="88260" y="2597709"/>
                </a:lnTo>
                <a:lnTo>
                  <a:pt x="77107" y="2553198"/>
                </a:lnTo>
                <a:lnTo>
                  <a:pt x="66706" y="2508728"/>
                </a:lnTo>
                <a:lnTo>
                  <a:pt x="57058" y="2464299"/>
                </a:lnTo>
                <a:lnTo>
                  <a:pt x="48163" y="2419912"/>
                </a:lnTo>
                <a:lnTo>
                  <a:pt x="40020" y="2375565"/>
                </a:lnTo>
                <a:lnTo>
                  <a:pt x="32630" y="2331260"/>
                </a:lnTo>
                <a:lnTo>
                  <a:pt x="25994" y="2286996"/>
                </a:lnTo>
                <a:lnTo>
                  <a:pt x="20110" y="2242774"/>
                </a:lnTo>
                <a:lnTo>
                  <a:pt x="14978" y="2198592"/>
                </a:lnTo>
                <a:lnTo>
                  <a:pt x="10600" y="2154452"/>
                </a:lnTo>
                <a:lnTo>
                  <a:pt x="6974" y="2110353"/>
                </a:lnTo>
                <a:lnTo>
                  <a:pt x="4101" y="2066295"/>
                </a:lnTo>
                <a:lnTo>
                  <a:pt x="1981" y="2022279"/>
                </a:lnTo>
                <a:lnTo>
                  <a:pt x="614" y="1978304"/>
                </a:lnTo>
                <a:lnTo>
                  <a:pt x="0" y="1934369"/>
                </a:lnTo>
                <a:lnTo>
                  <a:pt x="138" y="1890477"/>
                </a:lnTo>
                <a:lnTo>
                  <a:pt x="1029" y="1846625"/>
                </a:lnTo>
                <a:lnTo>
                  <a:pt x="2673" y="1802814"/>
                </a:lnTo>
                <a:lnTo>
                  <a:pt x="5070" y="1759045"/>
                </a:lnTo>
                <a:lnTo>
                  <a:pt x="8219" y="1715317"/>
                </a:lnTo>
                <a:lnTo>
                  <a:pt x="12121" y="1671630"/>
                </a:lnTo>
                <a:lnTo>
                  <a:pt x="16777" y="1627985"/>
                </a:lnTo>
                <a:lnTo>
                  <a:pt x="22184" y="1584381"/>
                </a:lnTo>
                <a:lnTo>
                  <a:pt x="28345" y="1540818"/>
                </a:lnTo>
                <a:lnTo>
                  <a:pt x="35259" y="1497296"/>
                </a:lnTo>
                <a:lnTo>
                  <a:pt x="42925" y="1453815"/>
                </a:lnTo>
                <a:lnTo>
                  <a:pt x="51344" y="1410376"/>
                </a:lnTo>
                <a:lnTo>
                  <a:pt x="60516" y="1366977"/>
                </a:lnTo>
                <a:lnTo>
                  <a:pt x="70441" y="1323620"/>
                </a:lnTo>
                <a:lnTo>
                  <a:pt x="81118" y="1280305"/>
                </a:lnTo>
                <a:lnTo>
                  <a:pt x="92548" y="1237030"/>
                </a:lnTo>
                <a:lnTo>
                  <a:pt x="104732" y="1193797"/>
                </a:lnTo>
                <a:lnTo>
                  <a:pt x="117667" y="1150605"/>
                </a:lnTo>
                <a:lnTo>
                  <a:pt x="131356" y="1107454"/>
                </a:lnTo>
                <a:lnTo>
                  <a:pt x="145798" y="1064344"/>
                </a:lnTo>
                <a:lnTo>
                  <a:pt x="160992" y="1021276"/>
                </a:lnTo>
                <a:lnTo>
                  <a:pt x="176939" y="978248"/>
                </a:lnTo>
                <a:lnTo>
                  <a:pt x="193639" y="935262"/>
                </a:lnTo>
                <a:lnTo>
                  <a:pt x="211092" y="892318"/>
                </a:lnTo>
                <a:lnTo>
                  <a:pt x="229297" y="849414"/>
                </a:lnTo>
                <a:lnTo>
                  <a:pt x="248255" y="806552"/>
                </a:lnTo>
                <a:lnTo>
                  <a:pt x="267966" y="763731"/>
                </a:lnTo>
                <a:lnTo>
                  <a:pt x="288430" y="720951"/>
                </a:lnTo>
                <a:lnTo>
                  <a:pt x="309647" y="678212"/>
                </a:lnTo>
                <a:lnTo>
                  <a:pt x="331616" y="635515"/>
                </a:lnTo>
                <a:lnTo>
                  <a:pt x="354339" y="592858"/>
                </a:lnTo>
                <a:lnTo>
                  <a:pt x="377814" y="550243"/>
                </a:lnTo>
                <a:lnTo>
                  <a:pt x="402042" y="507670"/>
                </a:lnTo>
                <a:lnTo>
                  <a:pt x="427022" y="465137"/>
                </a:lnTo>
                <a:lnTo>
                  <a:pt x="452756" y="422646"/>
                </a:lnTo>
                <a:lnTo>
                  <a:pt x="479242" y="380196"/>
                </a:lnTo>
                <a:lnTo>
                  <a:pt x="506481" y="337787"/>
                </a:lnTo>
                <a:lnTo>
                  <a:pt x="534473" y="295419"/>
                </a:lnTo>
                <a:lnTo>
                  <a:pt x="563217" y="253093"/>
                </a:lnTo>
                <a:lnTo>
                  <a:pt x="592715" y="210807"/>
                </a:lnTo>
                <a:lnTo>
                  <a:pt x="622965" y="168563"/>
                </a:lnTo>
                <a:lnTo>
                  <a:pt x="653968" y="126361"/>
                </a:lnTo>
                <a:lnTo>
                  <a:pt x="685724" y="84199"/>
                </a:lnTo>
                <a:lnTo>
                  <a:pt x="718233" y="42079"/>
                </a:lnTo>
                <a:lnTo>
                  <a:pt x="751494" y="0"/>
                </a:lnTo>
              </a:path>
            </a:pathLst>
          </a:custGeom>
          <a:ln w="38100">
            <a:solidFill>
              <a:srgbClr val="2A48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6680" y="1359042"/>
            <a:ext cx="7581899" cy="423118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76680" y="6032709"/>
            <a:ext cx="7400924" cy="389572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764006" y="2067577"/>
            <a:ext cx="2228849" cy="222884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67715" y="6207106"/>
            <a:ext cx="2228849" cy="222884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3514455" y="729932"/>
            <a:ext cx="398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060" algn="l"/>
                <a:tab pos="3968750" algn="l"/>
              </a:tabLst>
            </a:pP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FINANCIAL</a:t>
            </a:r>
            <a:r>
              <a:rPr sz="2400" b="1" u="heavy" spc="-9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ANALYTICS</a:t>
            </a: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14009" y="2129990"/>
            <a:ext cx="5815965" cy="2660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solidFill>
                  <a:srgbClr val="2A485E"/>
                </a:solidFill>
                <a:latin typeface="Arial"/>
                <a:cs typeface="Arial"/>
              </a:rPr>
              <a:t>STEP</a:t>
            </a:r>
            <a:r>
              <a:rPr sz="3000" b="1" spc="-17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3000" b="1" spc="55" dirty="0">
                <a:solidFill>
                  <a:srgbClr val="2A485E"/>
                </a:solidFill>
                <a:latin typeface="Arial"/>
                <a:cs typeface="Arial"/>
              </a:rPr>
              <a:t>3:</a:t>
            </a:r>
            <a:endParaRPr sz="3000">
              <a:latin typeface="Arial"/>
              <a:cs typeface="Arial"/>
            </a:endParaRPr>
          </a:p>
          <a:p>
            <a:pPr marL="76835" marR="5080" algn="ctr">
              <a:lnSpc>
                <a:spcPct val="113300"/>
              </a:lnSpc>
              <a:spcBef>
                <a:spcPts val="1920"/>
              </a:spcBef>
            </a:pP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6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2A485E"/>
                </a:solidFill>
                <a:latin typeface="Trebuchet MS"/>
                <a:cs typeface="Trebuchet MS"/>
              </a:rPr>
              <a:t>get</a:t>
            </a:r>
            <a:r>
              <a:rPr sz="16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6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data</a:t>
            </a:r>
            <a:r>
              <a:rPr sz="16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from</a:t>
            </a:r>
            <a:r>
              <a:rPr sz="16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2A485E"/>
                </a:solidFill>
                <a:latin typeface="Trebuchet MS"/>
                <a:cs typeface="Trebuchet MS"/>
              </a:rPr>
              <a:t>Google</a:t>
            </a:r>
            <a:r>
              <a:rPr sz="16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Drive</a:t>
            </a:r>
            <a:r>
              <a:rPr sz="16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into</a:t>
            </a:r>
            <a:r>
              <a:rPr sz="16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2A485E"/>
                </a:solidFill>
                <a:latin typeface="Trebuchet MS"/>
                <a:cs typeface="Trebuchet MS"/>
              </a:rPr>
              <a:t>Power</a:t>
            </a:r>
            <a:r>
              <a:rPr sz="16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2A485E"/>
                </a:solidFill>
                <a:latin typeface="Trebuchet MS"/>
                <a:cs typeface="Trebuchet MS"/>
              </a:rPr>
              <a:t>BI</a:t>
            </a:r>
            <a:r>
              <a:rPr sz="16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45" dirty="0">
                <a:solidFill>
                  <a:srgbClr val="2A485E"/>
                </a:solidFill>
                <a:latin typeface="Trebuchet MS"/>
                <a:cs typeface="Trebuchet MS"/>
              </a:rPr>
              <a:t>Desktop,</a:t>
            </a:r>
            <a:r>
              <a:rPr sz="16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5" dirty="0">
                <a:solidFill>
                  <a:srgbClr val="2A485E"/>
                </a:solidFill>
                <a:latin typeface="Trebuchet MS"/>
                <a:cs typeface="Trebuchet MS"/>
              </a:rPr>
              <a:t>a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direct</a:t>
            </a:r>
            <a:r>
              <a:rPr sz="16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connection</a:t>
            </a:r>
            <a:r>
              <a:rPr sz="16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2A485E"/>
                </a:solidFill>
                <a:latin typeface="Trebuchet MS"/>
                <a:cs typeface="Trebuchet MS"/>
              </a:rPr>
              <a:t>isn’t</a:t>
            </a:r>
            <a:r>
              <a:rPr sz="16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2A485E"/>
                </a:solidFill>
                <a:latin typeface="Trebuchet MS"/>
                <a:cs typeface="Trebuchet MS"/>
              </a:rPr>
              <a:t>possible</a:t>
            </a:r>
            <a:r>
              <a:rPr sz="16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2A485E"/>
                </a:solidFill>
                <a:latin typeface="Trebuchet MS"/>
                <a:cs typeface="Trebuchet MS"/>
              </a:rPr>
              <a:t>since</a:t>
            </a:r>
            <a:r>
              <a:rPr sz="16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they</a:t>
            </a:r>
            <a:r>
              <a:rPr sz="16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are</a:t>
            </a:r>
            <a:r>
              <a:rPr sz="16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40" dirty="0">
                <a:solidFill>
                  <a:srgbClr val="2A485E"/>
                </a:solidFill>
                <a:latin typeface="Trebuchet MS"/>
                <a:cs typeface="Trebuchet MS"/>
              </a:rPr>
              <a:t>separate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platforms.</a:t>
            </a:r>
            <a:r>
              <a:rPr sz="16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To </a:t>
            </a:r>
            <a:r>
              <a:rPr sz="1600" spc="50" dirty="0">
                <a:solidFill>
                  <a:srgbClr val="2A485E"/>
                </a:solidFill>
                <a:latin typeface="Trebuchet MS"/>
                <a:cs typeface="Trebuchet MS"/>
              </a:rPr>
              <a:t>bridge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 this, </a:t>
            </a:r>
            <a:r>
              <a:rPr sz="1600" spc="-70" dirty="0">
                <a:solidFill>
                  <a:srgbClr val="2A485E"/>
                </a:solidFill>
                <a:latin typeface="Trebuchet MS"/>
                <a:cs typeface="Trebuchet MS"/>
              </a:rPr>
              <a:t>we’ll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 create </a:t>
            </a:r>
            <a:r>
              <a:rPr sz="1600" spc="60" dirty="0">
                <a:solidFill>
                  <a:srgbClr val="2A485E"/>
                </a:solidFill>
                <a:latin typeface="Trebuchet MS"/>
                <a:cs typeface="Trebuchet MS"/>
              </a:rPr>
              <a:t>an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API</a:t>
            </a:r>
            <a:r>
              <a:rPr sz="1600" b="1" spc="-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spc="75" dirty="0">
                <a:solidFill>
                  <a:srgbClr val="2A485E"/>
                </a:solidFill>
                <a:latin typeface="Trebuchet MS"/>
                <a:cs typeface="Trebuchet MS"/>
              </a:rPr>
              <a:t>using</a:t>
            </a:r>
            <a:r>
              <a:rPr sz="16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2A485E"/>
                </a:solidFill>
                <a:latin typeface="Arial"/>
                <a:cs typeface="Arial"/>
              </a:rPr>
              <a:t>Google 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Cloud</a:t>
            </a:r>
            <a:r>
              <a:rPr sz="1600" b="1" spc="1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Platform</a:t>
            </a:r>
            <a:r>
              <a:rPr sz="1600" b="1" spc="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(GCP)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.</a:t>
            </a:r>
            <a:r>
              <a:rPr sz="1600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14" dirty="0">
                <a:solidFill>
                  <a:srgbClr val="2A485E"/>
                </a:solidFill>
                <a:latin typeface="Trebuchet MS"/>
                <a:cs typeface="Trebuchet MS"/>
              </a:rPr>
              <a:t>By</a:t>
            </a:r>
            <a:r>
              <a:rPr sz="1600" spc="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enabling</a:t>
            </a:r>
            <a:r>
              <a:rPr sz="1600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600" spc="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2A485E"/>
                </a:solidFill>
                <a:latin typeface="Trebuchet MS"/>
                <a:cs typeface="Trebuchet MS"/>
              </a:rPr>
              <a:t>Google</a:t>
            </a:r>
            <a:r>
              <a:rPr sz="1600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Drive</a:t>
            </a:r>
            <a:r>
              <a:rPr sz="1600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45" dirty="0">
                <a:solidFill>
                  <a:srgbClr val="2A485E"/>
                </a:solidFill>
                <a:latin typeface="Trebuchet MS"/>
                <a:cs typeface="Trebuchet MS"/>
              </a:rPr>
              <a:t>API </a:t>
            </a:r>
            <a:r>
              <a:rPr sz="1600" spc="70" dirty="0">
                <a:solidFill>
                  <a:srgbClr val="2A485E"/>
                </a:solidFill>
                <a:latin typeface="Trebuchet MS"/>
                <a:cs typeface="Trebuchet MS"/>
              </a:rPr>
              <a:t>and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generating</a:t>
            </a:r>
            <a:r>
              <a:rPr sz="16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6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85" dirty="0">
                <a:solidFill>
                  <a:srgbClr val="2A485E"/>
                </a:solidFill>
                <a:latin typeface="Trebuchet MS"/>
                <a:cs typeface="Trebuchet MS"/>
              </a:rPr>
              <a:t>necessary</a:t>
            </a:r>
            <a:r>
              <a:rPr sz="16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credentials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,</a:t>
            </a:r>
            <a:r>
              <a:rPr sz="16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2A485E"/>
                </a:solidFill>
                <a:latin typeface="Trebuchet MS"/>
                <a:cs typeface="Trebuchet MS"/>
              </a:rPr>
              <a:t>we</a:t>
            </a:r>
            <a:r>
              <a:rPr sz="1600" spc="70" dirty="0">
                <a:solidFill>
                  <a:srgbClr val="2A485E"/>
                </a:solidFill>
                <a:latin typeface="Trebuchet MS"/>
                <a:cs typeface="Trebuchet MS"/>
              </a:rPr>
              <a:t> can </a:t>
            </a:r>
            <a:r>
              <a:rPr sz="1600" spc="35" dirty="0">
                <a:solidFill>
                  <a:srgbClr val="2A485E"/>
                </a:solidFill>
                <a:latin typeface="Trebuchet MS"/>
                <a:cs typeface="Trebuchet MS"/>
              </a:rPr>
              <a:t>securely </a:t>
            </a:r>
            <a:r>
              <a:rPr sz="1600" spc="110" dirty="0">
                <a:solidFill>
                  <a:srgbClr val="2A485E"/>
                </a:solidFill>
                <a:latin typeface="Trebuchet MS"/>
                <a:cs typeface="Trebuchet MS"/>
              </a:rPr>
              <a:t>access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6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fetch</a:t>
            </a:r>
            <a:r>
              <a:rPr sz="16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6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2A485E"/>
                </a:solidFill>
                <a:latin typeface="Trebuchet MS"/>
                <a:cs typeface="Trebuchet MS"/>
              </a:rPr>
              <a:t>Drive-stored</a:t>
            </a:r>
            <a:r>
              <a:rPr sz="16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data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into</a:t>
            </a:r>
            <a:r>
              <a:rPr sz="16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2A485E"/>
                </a:solidFill>
                <a:latin typeface="Trebuchet MS"/>
                <a:cs typeface="Trebuchet MS"/>
              </a:rPr>
              <a:t>Power</a:t>
            </a:r>
            <a:r>
              <a:rPr sz="16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2A485E"/>
                </a:solidFill>
                <a:latin typeface="Trebuchet MS"/>
                <a:cs typeface="Trebuchet MS"/>
              </a:rPr>
              <a:t>BI </a:t>
            </a:r>
            <a:r>
              <a:rPr sz="1600" spc="75" dirty="0">
                <a:solidFill>
                  <a:srgbClr val="2A485E"/>
                </a:solidFill>
                <a:latin typeface="Trebuchet MS"/>
                <a:cs typeface="Trebuchet MS"/>
              </a:rPr>
              <a:t>Desktop</a:t>
            </a:r>
            <a:r>
              <a:rPr sz="1600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for</a:t>
            </a:r>
            <a:r>
              <a:rPr sz="1600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2A485E"/>
                </a:solidFill>
                <a:latin typeface="Trebuchet MS"/>
                <a:cs typeface="Trebuchet MS"/>
              </a:rPr>
              <a:t>analysis.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5774" y="5991434"/>
            <a:ext cx="5944235" cy="232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solidFill>
                  <a:srgbClr val="2A485E"/>
                </a:solidFill>
                <a:latin typeface="Arial"/>
                <a:cs typeface="Arial"/>
              </a:rPr>
              <a:t>STEP</a:t>
            </a:r>
            <a:r>
              <a:rPr sz="3000" b="1" spc="-17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3000" b="1" spc="100" dirty="0">
                <a:solidFill>
                  <a:srgbClr val="2A485E"/>
                </a:solidFill>
                <a:latin typeface="Arial"/>
                <a:cs typeface="Arial"/>
              </a:rPr>
              <a:t>4:</a:t>
            </a:r>
            <a:endParaRPr sz="3000">
              <a:latin typeface="Arial"/>
              <a:cs typeface="Arial"/>
            </a:endParaRPr>
          </a:p>
          <a:p>
            <a:pPr marL="145415" marR="5080" algn="ctr">
              <a:lnSpc>
                <a:spcPct val="113300"/>
              </a:lnSpc>
              <a:spcBef>
                <a:spcPts val="1435"/>
              </a:spcBef>
            </a:pP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6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2A485E"/>
                </a:solidFill>
                <a:latin typeface="Trebuchet MS"/>
                <a:cs typeface="Trebuchet MS"/>
              </a:rPr>
              <a:t>ensure</a:t>
            </a:r>
            <a:r>
              <a:rPr sz="16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6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2A485E"/>
                </a:solidFill>
                <a:latin typeface="Trebuchet MS"/>
                <a:cs typeface="Trebuchet MS"/>
              </a:rPr>
              <a:t>API</a:t>
            </a:r>
            <a:r>
              <a:rPr sz="16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only</a:t>
            </a:r>
            <a:r>
              <a:rPr sz="16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10" dirty="0">
                <a:solidFill>
                  <a:srgbClr val="2A485E"/>
                </a:solidFill>
                <a:latin typeface="Trebuchet MS"/>
                <a:cs typeface="Trebuchet MS"/>
              </a:rPr>
              <a:t>accesses</a:t>
            </a:r>
            <a:r>
              <a:rPr sz="16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6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Financial</a:t>
            </a:r>
            <a:r>
              <a:rPr sz="1600" b="1" spc="-2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Project</a:t>
            </a:r>
            <a:r>
              <a:rPr sz="1600" b="1" spc="6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A485E"/>
                </a:solidFill>
                <a:latin typeface="Trebuchet MS"/>
                <a:cs typeface="Trebuchet MS"/>
              </a:rPr>
              <a:t>folder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6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2A485E"/>
                </a:solidFill>
                <a:latin typeface="Trebuchet MS"/>
                <a:cs typeface="Trebuchet MS"/>
              </a:rPr>
              <a:t>Google</a:t>
            </a:r>
            <a:r>
              <a:rPr sz="1600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Drive,</a:t>
            </a:r>
            <a:r>
              <a:rPr sz="16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2A485E"/>
                </a:solidFill>
                <a:latin typeface="Trebuchet MS"/>
                <a:cs typeface="Trebuchet MS"/>
              </a:rPr>
              <a:t>we</a:t>
            </a:r>
            <a:r>
              <a:rPr sz="1600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2A485E"/>
                </a:solidFill>
                <a:latin typeface="Trebuchet MS"/>
                <a:cs typeface="Trebuchet MS"/>
              </a:rPr>
              <a:t>need</a:t>
            </a:r>
            <a:r>
              <a:rPr sz="16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600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restrict</a:t>
            </a:r>
            <a:r>
              <a:rPr sz="1600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its</a:t>
            </a:r>
            <a:r>
              <a:rPr sz="16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2A485E"/>
                </a:solidFill>
                <a:latin typeface="Trebuchet MS"/>
                <a:cs typeface="Trebuchet MS"/>
              </a:rPr>
              <a:t>access.</a:t>
            </a:r>
            <a:r>
              <a:rPr sz="1600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2A485E"/>
                </a:solidFill>
                <a:latin typeface="Trebuchet MS"/>
                <a:cs typeface="Trebuchet MS"/>
              </a:rPr>
              <a:t>After</a:t>
            </a:r>
            <a:r>
              <a:rPr sz="1600" spc="5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creating</a:t>
            </a:r>
            <a:r>
              <a:rPr sz="16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6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API,</a:t>
            </a:r>
            <a:r>
              <a:rPr sz="16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80" dirty="0">
                <a:solidFill>
                  <a:srgbClr val="2A485E"/>
                </a:solidFill>
                <a:latin typeface="Trebuchet MS"/>
                <a:cs typeface="Trebuchet MS"/>
              </a:rPr>
              <a:t>copy</a:t>
            </a:r>
            <a:r>
              <a:rPr sz="16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6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2A485E"/>
                </a:solidFill>
                <a:latin typeface="Trebuchet MS"/>
                <a:cs typeface="Trebuchet MS"/>
              </a:rPr>
              <a:t>service</a:t>
            </a:r>
            <a:r>
              <a:rPr sz="16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2A485E"/>
                </a:solidFill>
                <a:latin typeface="Trebuchet MS"/>
                <a:cs typeface="Trebuchet MS"/>
              </a:rPr>
              <a:t>account</a:t>
            </a:r>
            <a:r>
              <a:rPr sz="16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email</a:t>
            </a:r>
            <a:r>
              <a:rPr sz="16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2A485E"/>
                </a:solidFill>
                <a:latin typeface="Trebuchet MS"/>
                <a:cs typeface="Trebuchet MS"/>
              </a:rPr>
              <a:t>generated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600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GCP,</a:t>
            </a:r>
            <a:r>
              <a:rPr sz="16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then</a:t>
            </a:r>
            <a:r>
              <a:rPr sz="16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25" dirty="0">
                <a:solidFill>
                  <a:srgbClr val="2A485E"/>
                </a:solidFill>
                <a:latin typeface="Trebuchet MS"/>
                <a:cs typeface="Trebuchet MS"/>
              </a:rPr>
              <a:t>go</a:t>
            </a:r>
            <a:r>
              <a:rPr sz="16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600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Drive</a:t>
            </a:r>
            <a:r>
              <a:rPr sz="1600" b="1" spc="-1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spc="130" dirty="0">
                <a:solidFill>
                  <a:srgbClr val="2A485E"/>
                </a:solidFill>
                <a:latin typeface="Arial"/>
                <a:cs typeface="Arial"/>
              </a:rPr>
              <a:t>&gt;</a:t>
            </a:r>
            <a:r>
              <a:rPr sz="1600" b="1" spc="-1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Financial</a:t>
            </a:r>
            <a:r>
              <a:rPr sz="1600" b="1" spc="-1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Project</a:t>
            </a:r>
            <a:r>
              <a:rPr sz="1600" b="1" spc="-1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spc="130" dirty="0">
                <a:solidFill>
                  <a:srgbClr val="2A485E"/>
                </a:solidFill>
                <a:latin typeface="Arial"/>
                <a:cs typeface="Arial"/>
              </a:rPr>
              <a:t>&gt;</a:t>
            </a:r>
            <a:r>
              <a:rPr sz="1600" b="1" spc="-1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Share,</a:t>
            </a:r>
            <a:r>
              <a:rPr sz="1600" b="1" spc="-8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2A485E"/>
                </a:solidFill>
                <a:latin typeface="Arial"/>
                <a:cs typeface="Arial"/>
              </a:rPr>
              <a:t>paste </a:t>
            </a:r>
            <a:r>
              <a:rPr sz="1600" b="1" spc="55" dirty="0">
                <a:solidFill>
                  <a:srgbClr val="2A485E"/>
                </a:solidFill>
                <a:latin typeface="Arial"/>
                <a:cs typeface="Arial"/>
              </a:rPr>
              <a:t>the</a:t>
            </a:r>
            <a:r>
              <a:rPr sz="1600" b="1" spc="-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service</a:t>
            </a:r>
            <a:r>
              <a:rPr sz="1600" b="1" spc="-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email,</a:t>
            </a:r>
            <a:r>
              <a:rPr sz="1600" b="1" spc="-6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and</a:t>
            </a:r>
            <a:r>
              <a:rPr sz="1600" b="1" spc="-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click </a:t>
            </a:r>
            <a:r>
              <a:rPr sz="1600" b="1" spc="-90" dirty="0">
                <a:solidFill>
                  <a:srgbClr val="2A485E"/>
                </a:solidFill>
                <a:latin typeface="Arial"/>
                <a:cs typeface="Arial"/>
              </a:rPr>
              <a:t>"Add"</a:t>
            </a:r>
            <a:r>
              <a:rPr sz="1600" spc="-90" dirty="0">
                <a:solidFill>
                  <a:srgbClr val="2A485E"/>
                </a:solidFill>
                <a:latin typeface="Trebuchet MS"/>
                <a:cs typeface="Trebuchet MS"/>
              </a:rPr>
              <a:t>.</a:t>
            </a:r>
            <a:r>
              <a:rPr sz="16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2A485E"/>
                </a:solidFill>
                <a:latin typeface="Trebuchet MS"/>
                <a:cs typeface="Trebuchet MS"/>
              </a:rPr>
              <a:t>This</a:t>
            </a:r>
            <a:r>
              <a:rPr sz="1600" spc="55" dirty="0">
                <a:solidFill>
                  <a:srgbClr val="2A485E"/>
                </a:solidFill>
                <a:latin typeface="Trebuchet MS"/>
                <a:cs typeface="Trebuchet MS"/>
              </a:rPr>
              <a:t> grants</a:t>
            </a:r>
            <a:r>
              <a:rPr sz="16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600" spc="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45" dirty="0">
                <a:solidFill>
                  <a:srgbClr val="2A485E"/>
                </a:solidFill>
                <a:latin typeface="Trebuchet MS"/>
                <a:cs typeface="Trebuchet MS"/>
              </a:rPr>
              <a:t>API 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permission</a:t>
            </a:r>
            <a:r>
              <a:rPr sz="1600" spc="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600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10" dirty="0">
                <a:solidFill>
                  <a:srgbClr val="2A485E"/>
                </a:solidFill>
                <a:latin typeface="Trebuchet MS"/>
                <a:cs typeface="Trebuchet MS"/>
              </a:rPr>
              <a:t>access</a:t>
            </a:r>
            <a:r>
              <a:rPr sz="1600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only</a:t>
            </a:r>
            <a:r>
              <a:rPr sz="1600" spc="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that</a:t>
            </a:r>
            <a:r>
              <a:rPr sz="1600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specific</a:t>
            </a:r>
            <a:r>
              <a:rPr sz="1600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2A485E"/>
                </a:solidFill>
                <a:latin typeface="Trebuchet MS"/>
                <a:cs typeface="Trebuchet MS"/>
              </a:rPr>
              <a:t>folder.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9035" marR="5080" indent="-899160">
              <a:lnSpc>
                <a:spcPct val="116399"/>
              </a:lnSpc>
              <a:spcBef>
                <a:spcPts val="100"/>
              </a:spcBef>
            </a:pPr>
            <a:r>
              <a:rPr dirty="0"/>
              <a:t>SOLUTION</a:t>
            </a:r>
            <a:r>
              <a:rPr spc="-170" dirty="0"/>
              <a:t> </a:t>
            </a:r>
            <a:r>
              <a:rPr spc="-30" dirty="0"/>
              <a:t>OF</a:t>
            </a:r>
            <a:r>
              <a:rPr spc="-165" dirty="0"/>
              <a:t> </a:t>
            </a:r>
            <a:r>
              <a:rPr spc="-55" dirty="0"/>
              <a:t>PROBLEM </a:t>
            </a:r>
            <a:r>
              <a:rPr dirty="0"/>
              <a:t>STATEMENT</a:t>
            </a:r>
            <a:r>
              <a:rPr spc="265" dirty="0"/>
              <a:t> </a:t>
            </a:r>
            <a:r>
              <a:rPr spc="-50" dirty="0"/>
              <a:t>1</a:t>
            </a:r>
          </a:p>
        </p:txBody>
      </p:sp>
      <p:sp>
        <p:nvSpPr>
          <p:cNvPr id="3" name="object 3"/>
          <p:cNvSpPr/>
          <p:nvPr/>
        </p:nvSpPr>
        <p:spPr>
          <a:xfrm>
            <a:off x="16057795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7"/>
                </a:lnTo>
                <a:lnTo>
                  <a:pt x="25941" y="0"/>
                </a:lnTo>
                <a:lnTo>
                  <a:pt x="33870" y="1"/>
                </a:lnTo>
                <a:lnTo>
                  <a:pt x="59799" y="29894"/>
                </a:lnTo>
                <a:lnTo>
                  <a:pt x="59800" y="33859"/>
                </a:lnTo>
                <a:lnTo>
                  <a:pt x="59042" y="37674"/>
                </a:lnTo>
                <a:lnTo>
                  <a:pt x="25936" y="59800"/>
                </a:lnTo>
                <a:lnTo>
                  <a:pt x="22122" y="59042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286105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7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14429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4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42731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71041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99351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0"/>
                </a:moveTo>
                <a:lnTo>
                  <a:pt x="22133" y="757"/>
                </a:lnTo>
                <a:lnTo>
                  <a:pt x="25948" y="0"/>
                </a:lnTo>
                <a:lnTo>
                  <a:pt x="33877" y="3"/>
                </a:lnTo>
                <a:lnTo>
                  <a:pt x="59800" y="29894"/>
                </a:lnTo>
                <a:lnTo>
                  <a:pt x="59801" y="33860"/>
                </a:lnTo>
                <a:lnTo>
                  <a:pt x="59043" y="37675"/>
                </a:lnTo>
                <a:lnTo>
                  <a:pt x="33866" y="59801"/>
                </a:lnTo>
                <a:lnTo>
                  <a:pt x="25935" y="59801"/>
                </a:lnTo>
                <a:lnTo>
                  <a:pt x="0" y="3386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57795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8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30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286105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1" y="33873"/>
                </a:moveTo>
                <a:lnTo>
                  <a:pt x="22126" y="758"/>
                </a:lnTo>
                <a:lnTo>
                  <a:pt x="25941" y="0"/>
                </a:lnTo>
                <a:lnTo>
                  <a:pt x="33869" y="0"/>
                </a:lnTo>
                <a:lnTo>
                  <a:pt x="59800" y="29867"/>
                </a:lnTo>
                <a:lnTo>
                  <a:pt x="59804" y="33833"/>
                </a:lnTo>
                <a:lnTo>
                  <a:pt x="25954" y="59803"/>
                </a:lnTo>
                <a:lnTo>
                  <a:pt x="22138" y="59046"/>
                </a:lnTo>
                <a:lnTo>
                  <a:pt x="761" y="37688"/>
                </a:lnTo>
                <a:lnTo>
                  <a:pt x="1" y="3387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514429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42731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971041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2" y="33877"/>
                </a:moveTo>
                <a:lnTo>
                  <a:pt x="22120" y="759"/>
                </a:lnTo>
                <a:lnTo>
                  <a:pt x="33863" y="0"/>
                </a:lnTo>
                <a:lnTo>
                  <a:pt x="37675" y="756"/>
                </a:lnTo>
                <a:lnTo>
                  <a:pt x="59801" y="29867"/>
                </a:lnTo>
                <a:lnTo>
                  <a:pt x="59805" y="33833"/>
                </a:lnTo>
                <a:lnTo>
                  <a:pt x="25957" y="59803"/>
                </a:lnTo>
                <a:lnTo>
                  <a:pt x="22142" y="59047"/>
                </a:lnTo>
                <a:lnTo>
                  <a:pt x="763" y="37692"/>
                </a:lnTo>
                <a:lnTo>
                  <a:pt x="2" y="3387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199351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70"/>
                </a:moveTo>
                <a:lnTo>
                  <a:pt x="22131" y="757"/>
                </a:lnTo>
                <a:lnTo>
                  <a:pt x="25947" y="0"/>
                </a:lnTo>
                <a:lnTo>
                  <a:pt x="33874" y="2"/>
                </a:lnTo>
                <a:lnTo>
                  <a:pt x="59799" y="29868"/>
                </a:lnTo>
                <a:lnTo>
                  <a:pt x="59804" y="33834"/>
                </a:lnTo>
                <a:lnTo>
                  <a:pt x="25951" y="59803"/>
                </a:lnTo>
                <a:lnTo>
                  <a:pt x="22135" y="59046"/>
                </a:lnTo>
                <a:lnTo>
                  <a:pt x="760" y="37685"/>
                </a:lnTo>
                <a:lnTo>
                  <a:pt x="0" y="3387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57795" y="96520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1" y="0"/>
                </a:lnTo>
                <a:lnTo>
                  <a:pt x="33871" y="1"/>
                </a:lnTo>
                <a:lnTo>
                  <a:pt x="59800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3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286105" y="96520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2" y="0"/>
                </a:lnTo>
                <a:lnTo>
                  <a:pt x="33871" y="0"/>
                </a:lnTo>
                <a:lnTo>
                  <a:pt x="59801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2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514429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42733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971043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199351" y="965203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57"/>
                </a:moveTo>
                <a:lnTo>
                  <a:pt x="22134" y="757"/>
                </a:lnTo>
                <a:lnTo>
                  <a:pt x="25948" y="0"/>
                </a:lnTo>
                <a:lnTo>
                  <a:pt x="33878" y="3"/>
                </a:lnTo>
                <a:lnTo>
                  <a:pt x="59800" y="25937"/>
                </a:lnTo>
                <a:lnTo>
                  <a:pt x="59800" y="29901"/>
                </a:lnTo>
                <a:lnTo>
                  <a:pt x="59800" y="33866"/>
                </a:lnTo>
                <a:lnTo>
                  <a:pt x="33861" y="59801"/>
                </a:lnTo>
                <a:lnTo>
                  <a:pt x="25931" y="59800"/>
                </a:lnTo>
                <a:lnTo>
                  <a:pt x="757" y="37672"/>
                </a:lnTo>
                <a:lnTo>
                  <a:pt x="0" y="3385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0473" y="2459906"/>
            <a:ext cx="691515" cy="3708400"/>
          </a:xfrm>
          <a:custGeom>
            <a:avLst/>
            <a:gdLst/>
            <a:ahLst/>
            <a:cxnLst/>
            <a:rect l="l" t="t" r="r" b="b"/>
            <a:pathLst>
              <a:path w="691515" h="3708400">
                <a:moveTo>
                  <a:pt x="691178" y="3707840"/>
                </a:moveTo>
                <a:lnTo>
                  <a:pt x="659651" y="3664382"/>
                </a:lnTo>
                <a:lnTo>
                  <a:pt x="628859" y="3620908"/>
                </a:lnTo>
                <a:lnTo>
                  <a:pt x="598803" y="3577418"/>
                </a:lnTo>
                <a:lnTo>
                  <a:pt x="569483" y="3533911"/>
                </a:lnTo>
                <a:lnTo>
                  <a:pt x="540899" y="3490388"/>
                </a:lnTo>
                <a:lnTo>
                  <a:pt x="513050" y="3446848"/>
                </a:lnTo>
                <a:lnTo>
                  <a:pt x="485938" y="3403292"/>
                </a:lnTo>
                <a:lnTo>
                  <a:pt x="459561" y="3359719"/>
                </a:lnTo>
                <a:lnTo>
                  <a:pt x="433921" y="3316130"/>
                </a:lnTo>
                <a:lnTo>
                  <a:pt x="409016" y="3272525"/>
                </a:lnTo>
                <a:lnTo>
                  <a:pt x="384847" y="3228903"/>
                </a:lnTo>
                <a:lnTo>
                  <a:pt x="361414" y="3185264"/>
                </a:lnTo>
                <a:lnTo>
                  <a:pt x="338717" y="3141609"/>
                </a:lnTo>
                <a:lnTo>
                  <a:pt x="316756" y="3097937"/>
                </a:lnTo>
                <a:lnTo>
                  <a:pt x="295531" y="3054250"/>
                </a:lnTo>
                <a:lnTo>
                  <a:pt x="275042" y="3010545"/>
                </a:lnTo>
                <a:lnTo>
                  <a:pt x="255288" y="2966824"/>
                </a:lnTo>
                <a:lnTo>
                  <a:pt x="236271" y="2923087"/>
                </a:lnTo>
                <a:lnTo>
                  <a:pt x="217989" y="2879333"/>
                </a:lnTo>
                <a:lnTo>
                  <a:pt x="200443" y="2835563"/>
                </a:lnTo>
                <a:lnTo>
                  <a:pt x="183634" y="2791776"/>
                </a:lnTo>
                <a:lnTo>
                  <a:pt x="167560" y="2747972"/>
                </a:lnTo>
                <a:lnTo>
                  <a:pt x="152222" y="2704153"/>
                </a:lnTo>
                <a:lnTo>
                  <a:pt x="137620" y="2660317"/>
                </a:lnTo>
                <a:lnTo>
                  <a:pt x="123753" y="2616464"/>
                </a:lnTo>
                <a:lnTo>
                  <a:pt x="110623" y="2572595"/>
                </a:lnTo>
                <a:lnTo>
                  <a:pt x="98229" y="2528709"/>
                </a:lnTo>
                <a:lnTo>
                  <a:pt x="86570" y="2484807"/>
                </a:lnTo>
                <a:lnTo>
                  <a:pt x="75647" y="2440888"/>
                </a:lnTo>
                <a:lnTo>
                  <a:pt x="65461" y="2396953"/>
                </a:lnTo>
                <a:lnTo>
                  <a:pt x="56010" y="2353002"/>
                </a:lnTo>
                <a:lnTo>
                  <a:pt x="47295" y="2309034"/>
                </a:lnTo>
                <a:lnTo>
                  <a:pt x="39316" y="2265049"/>
                </a:lnTo>
                <a:lnTo>
                  <a:pt x="32073" y="2221048"/>
                </a:lnTo>
                <a:lnTo>
                  <a:pt x="25565" y="2177031"/>
                </a:lnTo>
                <a:lnTo>
                  <a:pt x="19794" y="2132997"/>
                </a:lnTo>
                <a:lnTo>
                  <a:pt x="14758" y="2088947"/>
                </a:lnTo>
                <a:lnTo>
                  <a:pt x="10459" y="2044880"/>
                </a:lnTo>
                <a:lnTo>
                  <a:pt x="6895" y="2000797"/>
                </a:lnTo>
                <a:lnTo>
                  <a:pt x="4067" y="1956697"/>
                </a:lnTo>
                <a:lnTo>
                  <a:pt x="1976" y="1912581"/>
                </a:lnTo>
                <a:lnTo>
                  <a:pt x="620" y="1868448"/>
                </a:lnTo>
                <a:lnTo>
                  <a:pt x="0" y="1824299"/>
                </a:lnTo>
                <a:lnTo>
                  <a:pt x="115" y="1780133"/>
                </a:lnTo>
                <a:lnTo>
                  <a:pt x="967" y="1735951"/>
                </a:lnTo>
                <a:lnTo>
                  <a:pt x="2555" y="1691752"/>
                </a:lnTo>
                <a:lnTo>
                  <a:pt x="4878" y="1647537"/>
                </a:lnTo>
                <a:lnTo>
                  <a:pt x="7938" y="1603306"/>
                </a:lnTo>
                <a:lnTo>
                  <a:pt x="11733" y="1559058"/>
                </a:lnTo>
                <a:lnTo>
                  <a:pt x="16264" y="1514793"/>
                </a:lnTo>
                <a:lnTo>
                  <a:pt x="21531" y="1470512"/>
                </a:lnTo>
                <a:lnTo>
                  <a:pt x="27534" y="1426215"/>
                </a:lnTo>
                <a:lnTo>
                  <a:pt x="34273" y="1381901"/>
                </a:lnTo>
                <a:lnTo>
                  <a:pt x="41748" y="1337570"/>
                </a:lnTo>
                <a:lnTo>
                  <a:pt x="49958" y="1293224"/>
                </a:lnTo>
                <a:lnTo>
                  <a:pt x="58905" y="1248860"/>
                </a:lnTo>
                <a:lnTo>
                  <a:pt x="68588" y="1204480"/>
                </a:lnTo>
                <a:lnTo>
                  <a:pt x="79006" y="1160084"/>
                </a:lnTo>
                <a:lnTo>
                  <a:pt x="90160" y="1115671"/>
                </a:lnTo>
                <a:lnTo>
                  <a:pt x="102050" y="1071242"/>
                </a:lnTo>
                <a:lnTo>
                  <a:pt x="114676" y="1026797"/>
                </a:lnTo>
                <a:lnTo>
                  <a:pt x="128038" y="982334"/>
                </a:lnTo>
                <a:lnTo>
                  <a:pt x="142136" y="937856"/>
                </a:lnTo>
                <a:lnTo>
                  <a:pt x="156970" y="893361"/>
                </a:lnTo>
                <a:lnTo>
                  <a:pt x="172540" y="848849"/>
                </a:lnTo>
                <a:lnTo>
                  <a:pt x="188845" y="804321"/>
                </a:lnTo>
                <a:lnTo>
                  <a:pt x="205887" y="759776"/>
                </a:lnTo>
                <a:lnTo>
                  <a:pt x="223664" y="715216"/>
                </a:lnTo>
                <a:lnTo>
                  <a:pt x="242177" y="670638"/>
                </a:lnTo>
                <a:lnTo>
                  <a:pt x="261426" y="626044"/>
                </a:lnTo>
                <a:lnTo>
                  <a:pt x="281411" y="581434"/>
                </a:lnTo>
                <a:lnTo>
                  <a:pt x="302132" y="536807"/>
                </a:lnTo>
                <a:lnTo>
                  <a:pt x="323589" y="492163"/>
                </a:lnTo>
                <a:lnTo>
                  <a:pt x="345782" y="447504"/>
                </a:lnTo>
                <a:lnTo>
                  <a:pt x="368711" y="402827"/>
                </a:lnTo>
                <a:lnTo>
                  <a:pt x="392375" y="358135"/>
                </a:lnTo>
                <a:lnTo>
                  <a:pt x="416776" y="313425"/>
                </a:lnTo>
                <a:lnTo>
                  <a:pt x="441912" y="268700"/>
                </a:lnTo>
                <a:lnTo>
                  <a:pt x="467784" y="223957"/>
                </a:lnTo>
                <a:lnTo>
                  <a:pt x="494392" y="179199"/>
                </a:lnTo>
                <a:lnTo>
                  <a:pt x="521736" y="134424"/>
                </a:lnTo>
                <a:lnTo>
                  <a:pt x="549816" y="89632"/>
                </a:lnTo>
                <a:lnTo>
                  <a:pt x="578632" y="44824"/>
                </a:lnTo>
                <a:lnTo>
                  <a:pt x="608184" y="0"/>
                </a:lnTo>
              </a:path>
            </a:pathLst>
          </a:custGeom>
          <a:ln w="38099">
            <a:solidFill>
              <a:srgbClr val="2A48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2818" y="3097177"/>
            <a:ext cx="8429624" cy="485774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1026" y="4820212"/>
            <a:ext cx="1694766" cy="168564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3514455" y="729932"/>
            <a:ext cx="398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060" algn="l"/>
                <a:tab pos="3968750" algn="l"/>
              </a:tabLst>
            </a:pP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FINANCIAL</a:t>
            </a:r>
            <a:r>
              <a:rPr sz="2400" b="1" u="heavy" spc="-9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ANALYTICS</a:t>
            </a: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14009" y="1731398"/>
            <a:ext cx="5888990" cy="2802255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sz="3000" b="1" spc="-20" dirty="0">
                <a:solidFill>
                  <a:srgbClr val="2A485E"/>
                </a:solidFill>
                <a:latin typeface="Arial"/>
                <a:cs typeface="Arial"/>
              </a:rPr>
              <a:t>STEP</a:t>
            </a:r>
            <a:r>
              <a:rPr sz="3000" b="1" spc="-17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3000" b="1" spc="55" dirty="0">
                <a:solidFill>
                  <a:srgbClr val="2A485E"/>
                </a:solidFill>
                <a:latin typeface="Arial"/>
                <a:cs typeface="Arial"/>
              </a:rPr>
              <a:t>3:</a:t>
            </a:r>
            <a:endParaRPr sz="3000">
              <a:latin typeface="Arial"/>
              <a:cs typeface="Arial"/>
            </a:endParaRPr>
          </a:p>
          <a:p>
            <a:pPr marL="37465" algn="ctr">
              <a:lnSpc>
                <a:spcPct val="100000"/>
              </a:lnSpc>
              <a:spcBef>
                <a:spcPts val="1025"/>
              </a:spcBef>
            </a:pP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Now, </a:t>
            </a:r>
            <a:r>
              <a:rPr sz="1600" spc="85" dirty="0">
                <a:solidFill>
                  <a:srgbClr val="2A485E"/>
                </a:solidFill>
                <a:latin typeface="Trebuchet MS"/>
                <a:cs typeface="Trebuchet MS"/>
              </a:rPr>
              <a:t>open</a:t>
            </a:r>
            <a:r>
              <a:rPr sz="16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75" dirty="0">
                <a:solidFill>
                  <a:srgbClr val="2A485E"/>
                </a:solidFill>
                <a:latin typeface="Trebuchet MS"/>
                <a:cs typeface="Trebuchet MS"/>
              </a:rPr>
              <a:t>Power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65" dirty="0">
                <a:solidFill>
                  <a:srgbClr val="2A485E"/>
                </a:solidFill>
                <a:latin typeface="Trebuchet MS"/>
                <a:cs typeface="Trebuchet MS"/>
              </a:rPr>
              <a:t>BI</a:t>
            </a:r>
            <a:r>
              <a:rPr sz="16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95" dirty="0">
                <a:solidFill>
                  <a:srgbClr val="2A485E"/>
                </a:solidFill>
                <a:latin typeface="Trebuchet MS"/>
                <a:cs typeface="Trebuchet MS"/>
              </a:rPr>
              <a:t>Desktop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9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6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45" dirty="0">
                <a:solidFill>
                  <a:srgbClr val="2A485E"/>
                </a:solidFill>
                <a:latin typeface="Trebuchet MS"/>
                <a:cs typeface="Trebuchet MS"/>
              </a:rPr>
              <a:t>go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2A485E"/>
                </a:solidFill>
                <a:latin typeface="Trebuchet MS"/>
                <a:cs typeface="Trebuchet MS"/>
              </a:rPr>
              <a:t>to:</a:t>
            </a:r>
            <a:endParaRPr sz="1600">
              <a:latin typeface="Trebuchet MS"/>
              <a:cs typeface="Trebuchet MS"/>
            </a:endParaRPr>
          </a:p>
          <a:p>
            <a:pPr marL="332105" marR="287020" algn="ctr">
              <a:lnSpc>
                <a:spcPct val="117200"/>
              </a:lnSpc>
            </a:pPr>
            <a:r>
              <a:rPr sz="1600" b="1" spc="50" dirty="0">
                <a:solidFill>
                  <a:srgbClr val="2A485E"/>
                </a:solidFill>
                <a:latin typeface="Arial"/>
                <a:cs typeface="Arial"/>
              </a:rPr>
              <a:t>Get</a:t>
            </a:r>
            <a:r>
              <a:rPr sz="1600" b="1" spc="-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spc="55" dirty="0">
                <a:solidFill>
                  <a:srgbClr val="2A485E"/>
                </a:solidFill>
                <a:latin typeface="Arial"/>
                <a:cs typeface="Arial"/>
              </a:rPr>
              <a:t>Data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spc="155" dirty="0">
                <a:solidFill>
                  <a:srgbClr val="2A485E"/>
                </a:solidFill>
                <a:latin typeface="Arial"/>
                <a:cs typeface="Arial"/>
              </a:rPr>
              <a:t>&gt;</a:t>
            </a:r>
            <a:r>
              <a:rPr sz="1600" b="1" spc="-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spc="75" dirty="0">
                <a:solidFill>
                  <a:srgbClr val="2A485E"/>
                </a:solidFill>
                <a:latin typeface="Arial"/>
                <a:cs typeface="Arial"/>
              </a:rPr>
              <a:t>More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spc="155" dirty="0">
                <a:solidFill>
                  <a:srgbClr val="2A485E"/>
                </a:solidFill>
                <a:latin typeface="Arial"/>
                <a:cs typeface="Arial"/>
              </a:rPr>
              <a:t>&gt;</a:t>
            </a:r>
            <a:r>
              <a:rPr sz="1600" b="1" spc="-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Python Script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,</a:t>
            </a:r>
            <a:r>
              <a:rPr sz="1600" spc="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then</a:t>
            </a:r>
            <a:r>
              <a:rPr sz="16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05" dirty="0">
                <a:solidFill>
                  <a:srgbClr val="2A485E"/>
                </a:solidFill>
                <a:latin typeface="Trebuchet MS"/>
                <a:cs typeface="Trebuchet MS"/>
              </a:rPr>
              <a:t>add</a:t>
            </a:r>
            <a:r>
              <a:rPr sz="1600" spc="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6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2A485E"/>
                </a:solidFill>
                <a:latin typeface="Trebuchet MS"/>
                <a:cs typeface="Trebuchet MS"/>
              </a:rPr>
              <a:t>script </a:t>
            </a:r>
            <a:r>
              <a:rPr sz="1600" spc="100" dirty="0">
                <a:solidFill>
                  <a:srgbClr val="2A485E"/>
                </a:solidFill>
                <a:latin typeface="Trebuchet MS"/>
                <a:cs typeface="Trebuchet MS"/>
              </a:rPr>
              <a:t>saved</a:t>
            </a:r>
            <a:r>
              <a:rPr sz="1600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6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80" dirty="0">
                <a:solidFill>
                  <a:srgbClr val="2A485E"/>
                </a:solidFill>
                <a:latin typeface="Trebuchet MS"/>
                <a:cs typeface="Trebuchet MS"/>
              </a:rPr>
              <a:t>resources</a:t>
            </a:r>
            <a:r>
              <a:rPr sz="1600" spc="-10" dirty="0">
                <a:solidFill>
                  <a:srgbClr val="2A485E"/>
                </a:solidFill>
                <a:latin typeface="Trebuchet MS"/>
                <a:cs typeface="Trebuchet MS"/>
              </a:rPr>
              <a:t> folder.</a:t>
            </a:r>
            <a:endParaRPr sz="1600">
              <a:latin typeface="Trebuchet MS"/>
              <a:cs typeface="Trebuchet MS"/>
            </a:endParaRPr>
          </a:p>
          <a:p>
            <a:pPr marL="50165" marR="5080" algn="ctr">
              <a:lnSpc>
                <a:spcPct val="117200"/>
              </a:lnSpc>
            </a:pPr>
            <a:r>
              <a:rPr sz="1600" spc="75" dirty="0">
                <a:solidFill>
                  <a:srgbClr val="2A485E"/>
                </a:solidFill>
                <a:latin typeface="Trebuchet MS"/>
                <a:cs typeface="Trebuchet MS"/>
              </a:rPr>
              <a:t>This</a:t>
            </a:r>
            <a:r>
              <a:rPr sz="1600" spc="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80" dirty="0">
                <a:solidFill>
                  <a:srgbClr val="2A485E"/>
                </a:solidFill>
                <a:latin typeface="Trebuchet MS"/>
                <a:cs typeface="Trebuchet MS"/>
              </a:rPr>
              <a:t>Python</a:t>
            </a:r>
            <a:r>
              <a:rPr sz="1600" spc="9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script</a:t>
            </a:r>
            <a:r>
              <a:rPr sz="1600" spc="9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30" dirty="0">
                <a:solidFill>
                  <a:srgbClr val="2A485E"/>
                </a:solidFill>
                <a:latin typeface="Trebuchet MS"/>
                <a:cs typeface="Trebuchet MS"/>
              </a:rPr>
              <a:t>uses</a:t>
            </a:r>
            <a:r>
              <a:rPr sz="1600" spc="9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600" spc="9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b="1" spc="10" dirty="0">
                <a:solidFill>
                  <a:srgbClr val="2A485E"/>
                </a:solidFill>
                <a:latin typeface="Arial"/>
                <a:cs typeface="Arial"/>
              </a:rPr>
              <a:t>credentials</a:t>
            </a:r>
            <a:r>
              <a:rPr sz="1600" b="1" spc="3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spc="75" dirty="0">
                <a:solidFill>
                  <a:srgbClr val="2A485E"/>
                </a:solidFill>
                <a:latin typeface="Trebuchet MS"/>
                <a:cs typeface="Trebuchet MS"/>
              </a:rPr>
              <a:t>downloaded</a:t>
            </a:r>
            <a:r>
              <a:rPr sz="1600" spc="9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2A485E"/>
                </a:solidFill>
                <a:latin typeface="Trebuchet MS"/>
                <a:cs typeface="Trebuchet MS"/>
              </a:rPr>
              <a:t>during </a:t>
            </a:r>
            <a:r>
              <a:rPr sz="1600" spc="90" dirty="0">
                <a:solidFill>
                  <a:srgbClr val="2A485E"/>
                </a:solidFill>
                <a:latin typeface="Trebuchet MS"/>
                <a:cs typeface="Trebuchet MS"/>
              </a:rPr>
              <a:t>API</a:t>
            </a:r>
            <a:r>
              <a:rPr sz="1600" spc="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creation</a:t>
            </a:r>
            <a:r>
              <a:rPr sz="1600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600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30" dirty="0">
                <a:solidFill>
                  <a:srgbClr val="2A485E"/>
                </a:solidFill>
                <a:latin typeface="Trebuchet MS"/>
                <a:cs typeface="Trebuchet MS"/>
              </a:rPr>
              <a:t>access</a:t>
            </a:r>
            <a:r>
              <a:rPr sz="1600" spc="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600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"Financial</a:t>
            </a:r>
            <a:r>
              <a:rPr sz="1600" b="1" spc="1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Project"</a:t>
            </a:r>
            <a:r>
              <a:rPr sz="1600" b="1" spc="1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folder</a:t>
            </a:r>
            <a:r>
              <a:rPr sz="1600" spc="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2A485E"/>
                </a:solidFill>
                <a:latin typeface="Trebuchet MS"/>
                <a:cs typeface="Trebuchet MS"/>
              </a:rPr>
              <a:t>in </a:t>
            </a:r>
            <a:r>
              <a:rPr sz="1600" spc="80" dirty="0">
                <a:solidFill>
                  <a:srgbClr val="2A485E"/>
                </a:solidFill>
                <a:latin typeface="Trebuchet MS"/>
                <a:cs typeface="Trebuchet MS"/>
              </a:rPr>
              <a:t>Google</a:t>
            </a:r>
            <a:r>
              <a:rPr sz="16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Drive,</a:t>
            </a:r>
            <a:r>
              <a:rPr sz="16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fetch</a:t>
            </a:r>
            <a:r>
              <a:rPr sz="16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2A485E"/>
                </a:solidFill>
                <a:latin typeface="Trebuchet MS"/>
                <a:cs typeface="Trebuchet MS"/>
              </a:rPr>
              <a:t>all</a:t>
            </a:r>
            <a:r>
              <a:rPr sz="16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6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files,</a:t>
            </a:r>
            <a:r>
              <a:rPr sz="16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9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6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2A485E"/>
                </a:solidFill>
                <a:latin typeface="Arial"/>
                <a:cs typeface="Arial"/>
              </a:rPr>
              <a:t>concatenate</a:t>
            </a:r>
            <a:r>
              <a:rPr sz="1600" b="1" spc="-4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spc="50" dirty="0">
                <a:solidFill>
                  <a:srgbClr val="2A485E"/>
                </a:solidFill>
                <a:latin typeface="Trebuchet MS"/>
                <a:cs typeface="Trebuchet MS"/>
              </a:rPr>
              <a:t>them</a:t>
            </a:r>
            <a:r>
              <a:rPr sz="16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2A485E"/>
                </a:solidFill>
                <a:latin typeface="Trebuchet MS"/>
                <a:cs typeface="Trebuchet MS"/>
              </a:rPr>
              <a:t>into </a:t>
            </a:r>
            <a:r>
              <a:rPr sz="1600" spc="80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6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2A485E"/>
                </a:solidFill>
                <a:latin typeface="Trebuchet MS"/>
                <a:cs typeface="Trebuchet MS"/>
              </a:rPr>
              <a:t>single</a:t>
            </a:r>
            <a:r>
              <a:rPr sz="16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b="1" spc="10" dirty="0">
                <a:solidFill>
                  <a:srgbClr val="2A485E"/>
                </a:solidFill>
                <a:latin typeface="Arial"/>
                <a:cs typeface="Arial"/>
              </a:rPr>
              <a:t>combined_df</a:t>
            </a:r>
            <a:r>
              <a:rPr sz="1600" b="1" spc="-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for</a:t>
            </a:r>
            <a:r>
              <a:rPr sz="16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further</a:t>
            </a:r>
            <a:r>
              <a:rPr sz="16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2A485E"/>
                </a:solidFill>
                <a:latin typeface="Trebuchet MS"/>
                <a:cs typeface="Trebuchet MS"/>
              </a:rPr>
              <a:t>analysis</a:t>
            </a:r>
            <a:r>
              <a:rPr sz="16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6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75" dirty="0">
                <a:solidFill>
                  <a:srgbClr val="2A485E"/>
                </a:solidFill>
                <a:latin typeface="Trebuchet MS"/>
                <a:cs typeface="Trebuchet MS"/>
              </a:rPr>
              <a:t>Power</a:t>
            </a:r>
            <a:r>
              <a:rPr sz="16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2A485E"/>
                </a:solidFill>
                <a:latin typeface="Trebuchet MS"/>
                <a:cs typeface="Trebuchet MS"/>
              </a:rPr>
              <a:t>BI.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14009" y="5556310"/>
            <a:ext cx="5252085" cy="2724785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sz="3000" b="1" spc="-95" dirty="0">
                <a:solidFill>
                  <a:srgbClr val="2A485E"/>
                </a:solidFill>
                <a:latin typeface="Arial"/>
                <a:cs typeface="Arial"/>
              </a:rPr>
              <a:t>DATA</a:t>
            </a:r>
            <a:r>
              <a:rPr sz="3000" b="1" spc="-11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3000" b="1" spc="-10" dirty="0">
                <a:solidFill>
                  <a:srgbClr val="2A485E"/>
                </a:solidFill>
                <a:latin typeface="Arial"/>
                <a:cs typeface="Arial"/>
              </a:rPr>
              <a:t>OVERVIEW</a:t>
            </a:r>
            <a:endParaRPr sz="3000">
              <a:latin typeface="Arial"/>
              <a:cs typeface="Arial"/>
            </a:endParaRPr>
          </a:p>
          <a:p>
            <a:pPr marL="60960" marR="5080" algn="ctr">
              <a:lnSpc>
                <a:spcPct val="113300"/>
              </a:lnSpc>
              <a:spcBef>
                <a:spcPts val="685"/>
              </a:spcBef>
            </a:pP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Now,</a:t>
            </a:r>
            <a:r>
              <a:rPr sz="16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2A485E"/>
                </a:solidFill>
                <a:latin typeface="Trebuchet MS"/>
                <a:cs typeface="Trebuchet MS"/>
              </a:rPr>
              <a:t>if</a:t>
            </a:r>
            <a:r>
              <a:rPr sz="16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2A485E"/>
                </a:solidFill>
                <a:latin typeface="Trebuchet MS"/>
                <a:cs typeface="Trebuchet MS"/>
              </a:rPr>
              <a:t>any</a:t>
            </a:r>
            <a:r>
              <a:rPr sz="16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team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114" dirty="0">
                <a:solidFill>
                  <a:srgbClr val="2A485E"/>
                </a:solidFill>
                <a:latin typeface="Trebuchet MS"/>
                <a:cs typeface="Trebuchet MS"/>
              </a:rPr>
              <a:t>sends</a:t>
            </a:r>
            <a:r>
              <a:rPr sz="16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data</a:t>
            </a:r>
            <a:r>
              <a:rPr sz="16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via</a:t>
            </a:r>
            <a:r>
              <a:rPr sz="16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2A485E"/>
                </a:solidFill>
                <a:latin typeface="Trebuchet MS"/>
                <a:cs typeface="Trebuchet MS"/>
              </a:rPr>
              <a:t>email,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solidFill>
                  <a:srgbClr val="2A485E"/>
                </a:solidFill>
                <a:latin typeface="Trebuchet MS"/>
                <a:cs typeface="Trebuchet MS"/>
              </a:rPr>
              <a:t>it</a:t>
            </a:r>
            <a:r>
              <a:rPr sz="16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2A485E"/>
                </a:solidFill>
                <a:latin typeface="Trebuchet MS"/>
                <a:cs typeface="Trebuchet MS"/>
              </a:rPr>
              <a:t>will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automatically</a:t>
            </a:r>
            <a:r>
              <a:rPr sz="16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flow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into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2A485E"/>
                </a:solidFill>
                <a:latin typeface="Trebuchet MS"/>
                <a:cs typeface="Trebuchet MS"/>
              </a:rPr>
              <a:t>Power</a:t>
            </a:r>
            <a:r>
              <a:rPr sz="16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2A485E"/>
                </a:solidFill>
                <a:latin typeface="Trebuchet MS"/>
                <a:cs typeface="Trebuchet MS"/>
              </a:rPr>
              <a:t>BI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2A485E"/>
                </a:solidFill>
                <a:latin typeface="Trebuchet MS"/>
                <a:cs typeface="Trebuchet MS"/>
              </a:rPr>
              <a:t>through</a:t>
            </a:r>
            <a:r>
              <a:rPr sz="16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6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2A485E"/>
                </a:solidFill>
                <a:latin typeface="Trebuchet MS"/>
                <a:cs typeface="Trebuchet MS"/>
              </a:rPr>
              <a:t>following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streamlined</a:t>
            </a:r>
            <a:r>
              <a:rPr sz="1600" spc="2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2A485E"/>
                </a:solidFill>
                <a:latin typeface="Trebuchet MS"/>
                <a:cs typeface="Trebuchet MS"/>
              </a:rPr>
              <a:t>pipeline:</a:t>
            </a:r>
            <a:endParaRPr sz="1600">
              <a:latin typeface="Trebuchet MS"/>
              <a:cs typeface="Trebuchet MS"/>
            </a:endParaRPr>
          </a:p>
          <a:p>
            <a:pPr marL="176530" marR="120650" algn="ctr">
              <a:lnSpc>
                <a:spcPct val="113300"/>
              </a:lnSpc>
            </a:pPr>
            <a:r>
              <a:rPr sz="1600" b="1" spc="-10" dirty="0">
                <a:solidFill>
                  <a:srgbClr val="2A485E"/>
                </a:solidFill>
                <a:latin typeface="Arial"/>
                <a:cs typeface="Arial"/>
              </a:rPr>
              <a:t>Email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spc="-80" dirty="0">
                <a:solidFill>
                  <a:srgbClr val="2A485E"/>
                </a:solidFill>
                <a:latin typeface="Arial"/>
                <a:cs typeface="Arial"/>
              </a:rPr>
              <a:t>→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 Power Automate </a:t>
            </a:r>
            <a:r>
              <a:rPr sz="1600" b="1" spc="-80" dirty="0">
                <a:solidFill>
                  <a:srgbClr val="2A485E"/>
                </a:solidFill>
                <a:latin typeface="Arial"/>
                <a:cs typeface="Arial"/>
              </a:rPr>
              <a:t>→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 Google</a:t>
            </a:r>
            <a:r>
              <a:rPr sz="1600" b="1" spc="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Drive </a:t>
            </a:r>
            <a:r>
              <a:rPr sz="1600" b="1" spc="-80" dirty="0">
                <a:solidFill>
                  <a:srgbClr val="2A485E"/>
                </a:solidFill>
                <a:latin typeface="Arial"/>
                <a:cs typeface="Arial"/>
              </a:rPr>
              <a:t>→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 API </a:t>
            </a:r>
            <a:r>
              <a:rPr sz="1600" b="1" spc="-50" dirty="0">
                <a:solidFill>
                  <a:srgbClr val="2A485E"/>
                </a:solidFill>
                <a:latin typeface="Arial"/>
                <a:cs typeface="Arial"/>
              </a:rPr>
              <a:t>→ 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Python</a:t>
            </a:r>
            <a:r>
              <a:rPr sz="1600" b="1" spc="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Script</a:t>
            </a:r>
            <a:r>
              <a:rPr sz="1600" b="1" spc="5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spc="-80" dirty="0">
                <a:solidFill>
                  <a:srgbClr val="2A485E"/>
                </a:solidFill>
                <a:latin typeface="Arial"/>
                <a:cs typeface="Arial"/>
              </a:rPr>
              <a:t>→</a:t>
            </a:r>
            <a:r>
              <a:rPr sz="1600" b="1" spc="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2A485E"/>
                </a:solidFill>
                <a:latin typeface="Arial"/>
                <a:cs typeface="Arial"/>
              </a:rPr>
              <a:t>Power</a:t>
            </a:r>
            <a:r>
              <a:rPr sz="1600" b="1" spc="5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600" b="1" spc="-25" dirty="0">
                <a:solidFill>
                  <a:srgbClr val="2A485E"/>
                </a:solidFill>
                <a:latin typeface="Arial"/>
                <a:cs typeface="Arial"/>
              </a:rPr>
              <a:t>BI.</a:t>
            </a:r>
            <a:endParaRPr sz="1600">
              <a:latin typeface="Arial"/>
              <a:cs typeface="Arial"/>
            </a:endParaRPr>
          </a:p>
          <a:p>
            <a:pPr marL="173990" marR="118110" algn="ctr">
              <a:lnSpc>
                <a:spcPct val="113300"/>
              </a:lnSpc>
            </a:pPr>
            <a:r>
              <a:rPr sz="1600" spc="65" dirty="0">
                <a:solidFill>
                  <a:srgbClr val="2A485E"/>
                </a:solidFill>
                <a:latin typeface="Trebuchet MS"/>
                <a:cs typeface="Trebuchet MS"/>
              </a:rPr>
              <a:t>This</a:t>
            </a:r>
            <a:r>
              <a:rPr sz="1600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85" dirty="0">
                <a:solidFill>
                  <a:srgbClr val="2A485E"/>
                </a:solidFill>
                <a:latin typeface="Trebuchet MS"/>
                <a:cs typeface="Trebuchet MS"/>
              </a:rPr>
              <a:t>end-</a:t>
            </a:r>
            <a:r>
              <a:rPr sz="1600" spc="50" dirty="0">
                <a:solidFill>
                  <a:srgbClr val="2A485E"/>
                </a:solidFill>
                <a:latin typeface="Trebuchet MS"/>
                <a:cs typeface="Trebuchet MS"/>
              </a:rPr>
              <a:t>to-</a:t>
            </a:r>
            <a:r>
              <a:rPr sz="1600" spc="70" dirty="0">
                <a:solidFill>
                  <a:srgbClr val="2A485E"/>
                </a:solidFill>
                <a:latin typeface="Trebuchet MS"/>
                <a:cs typeface="Trebuchet MS"/>
              </a:rPr>
              <a:t>end</a:t>
            </a:r>
            <a:r>
              <a:rPr sz="1600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automation</a:t>
            </a:r>
            <a:r>
              <a:rPr sz="1600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75" dirty="0">
                <a:solidFill>
                  <a:srgbClr val="2A485E"/>
                </a:solidFill>
                <a:latin typeface="Trebuchet MS"/>
                <a:cs typeface="Trebuchet MS"/>
              </a:rPr>
              <a:t>ensures</a:t>
            </a:r>
            <a:r>
              <a:rPr sz="1600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real-time</a:t>
            </a:r>
            <a:r>
              <a:rPr sz="1600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2A485E"/>
                </a:solidFill>
                <a:latin typeface="Trebuchet MS"/>
                <a:cs typeface="Trebuchet MS"/>
              </a:rPr>
              <a:t>data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ingestion</a:t>
            </a:r>
            <a:r>
              <a:rPr sz="1600" spc="10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with</a:t>
            </a:r>
            <a:r>
              <a:rPr sz="1600" spc="1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minimal</a:t>
            </a:r>
            <a:r>
              <a:rPr sz="1600" spc="1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A485E"/>
                </a:solidFill>
                <a:latin typeface="Trebuchet MS"/>
                <a:cs typeface="Trebuchet MS"/>
              </a:rPr>
              <a:t>manual</a:t>
            </a:r>
            <a:r>
              <a:rPr sz="1600" spc="1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2A485E"/>
                </a:solidFill>
                <a:latin typeface="Trebuchet MS"/>
                <a:cs typeface="Trebuchet MS"/>
              </a:rPr>
              <a:t>effort.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2341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CLEANING</a:t>
            </a:r>
            <a:r>
              <a:rPr spc="-160" dirty="0"/>
              <a:t> </a:t>
            </a:r>
            <a:r>
              <a:rPr spc="45" dirty="0"/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16057795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7"/>
                </a:lnTo>
                <a:lnTo>
                  <a:pt x="25941" y="0"/>
                </a:lnTo>
                <a:lnTo>
                  <a:pt x="33870" y="1"/>
                </a:lnTo>
                <a:lnTo>
                  <a:pt x="59799" y="29894"/>
                </a:lnTo>
                <a:lnTo>
                  <a:pt x="59800" y="33859"/>
                </a:lnTo>
                <a:lnTo>
                  <a:pt x="59042" y="37674"/>
                </a:lnTo>
                <a:lnTo>
                  <a:pt x="25936" y="59800"/>
                </a:lnTo>
                <a:lnTo>
                  <a:pt x="22122" y="59042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286105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7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14429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4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42731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71041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99351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0"/>
                </a:moveTo>
                <a:lnTo>
                  <a:pt x="22133" y="757"/>
                </a:lnTo>
                <a:lnTo>
                  <a:pt x="25948" y="0"/>
                </a:lnTo>
                <a:lnTo>
                  <a:pt x="33877" y="3"/>
                </a:lnTo>
                <a:lnTo>
                  <a:pt x="59800" y="29894"/>
                </a:lnTo>
                <a:lnTo>
                  <a:pt x="59801" y="33860"/>
                </a:lnTo>
                <a:lnTo>
                  <a:pt x="59043" y="37675"/>
                </a:lnTo>
                <a:lnTo>
                  <a:pt x="33866" y="59801"/>
                </a:lnTo>
                <a:lnTo>
                  <a:pt x="25935" y="59801"/>
                </a:lnTo>
                <a:lnTo>
                  <a:pt x="0" y="3386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57795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8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30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286105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1" y="33873"/>
                </a:moveTo>
                <a:lnTo>
                  <a:pt x="22126" y="758"/>
                </a:lnTo>
                <a:lnTo>
                  <a:pt x="25941" y="0"/>
                </a:lnTo>
                <a:lnTo>
                  <a:pt x="33869" y="0"/>
                </a:lnTo>
                <a:lnTo>
                  <a:pt x="59800" y="29867"/>
                </a:lnTo>
                <a:lnTo>
                  <a:pt x="59804" y="33833"/>
                </a:lnTo>
                <a:lnTo>
                  <a:pt x="25954" y="59803"/>
                </a:lnTo>
                <a:lnTo>
                  <a:pt x="22138" y="59046"/>
                </a:lnTo>
                <a:lnTo>
                  <a:pt x="761" y="37688"/>
                </a:lnTo>
                <a:lnTo>
                  <a:pt x="1" y="3387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514429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42731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971041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2" y="33877"/>
                </a:moveTo>
                <a:lnTo>
                  <a:pt x="22120" y="759"/>
                </a:lnTo>
                <a:lnTo>
                  <a:pt x="33863" y="0"/>
                </a:lnTo>
                <a:lnTo>
                  <a:pt x="37675" y="756"/>
                </a:lnTo>
                <a:lnTo>
                  <a:pt x="59801" y="29867"/>
                </a:lnTo>
                <a:lnTo>
                  <a:pt x="59805" y="33833"/>
                </a:lnTo>
                <a:lnTo>
                  <a:pt x="25957" y="59803"/>
                </a:lnTo>
                <a:lnTo>
                  <a:pt x="22142" y="59047"/>
                </a:lnTo>
                <a:lnTo>
                  <a:pt x="763" y="37692"/>
                </a:lnTo>
                <a:lnTo>
                  <a:pt x="2" y="3387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199351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70"/>
                </a:moveTo>
                <a:lnTo>
                  <a:pt x="22131" y="757"/>
                </a:lnTo>
                <a:lnTo>
                  <a:pt x="25947" y="0"/>
                </a:lnTo>
                <a:lnTo>
                  <a:pt x="33874" y="2"/>
                </a:lnTo>
                <a:lnTo>
                  <a:pt x="59799" y="29868"/>
                </a:lnTo>
                <a:lnTo>
                  <a:pt x="59804" y="33834"/>
                </a:lnTo>
                <a:lnTo>
                  <a:pt x="25951" y="59803"/>
                </a:lnTo>
                <a:lnTo>
                  <a:pt x="22135" y="59046"/>
                </a:lnTo>
                <a:lnTo>
                  <a:pt x="760" y="37685"/>
                </a:lnTo>
                <a:lnTo>
                  <a:pt x="0" y="3387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57795" y="96520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1" y="0"/>
                </a:lnTo>
                <a:lnTo>
                  <a:pt x="33871" y="1"/>
                </a:lnTo>
                <a:lnTo>
                  <a:pt x="59800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3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286105" y="96520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2" y="0"/>
                </a:lnTo>
                <a:lnTo>
                  <a:pt x="33871" y="0"/>
                </a:lnTo>
                <a:lnTo>
                  <a:pt x="59801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2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514429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42733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971043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199351" y="965203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57"/>
                </a:moveTo>
                <a:lnTo>
                  <a:pt x="22134" y="757"/>
                </a:lnTo>
                <a:lnTo>
                  <a:pt x="25948" y="0"/>
                </a:lnTo>
                <a:lnTo>
                  <a:pt x="33878" y="3"/>
                </a:lnTo>
                <a:lnTo>
                  <a:pt x="59800" y="25937"/>
                </a:lnTo>
                <a:lnTo>
                  <a:pt x="59800" y="29901"/>
                </a:lnTo>
                <a:lnTo>
                  <a:pt x="59800" y="33866"/>
                </a:lnTo>
                <a:lnTo>
                  <a:pt x="33861" y="59801"/>
                </a:lnTo>
                <a:lnTo>
                  <a:pt x="25931" y="59800"/>
                </a:lnTo>
                <a:lnTo>
                  <a:pt x="757" y="37672"/>
                </a:lnTo>
                <a:lnTo>
                  <a:pt x="0" y="3385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89416" y="2035682"/>
            <a:ext cx="17434560" cy="66490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To</a:t>
            </a:r>
            <a:r>
              <a:rPr sz="1900" b="1" spc="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prepare</a:t>
            </a:r>
            <a:r>
              <a:rPr sz="1900" b="1" spc="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65" dirty="0">
                <a:solidFill>
                  <a:srgbClr val="2A485E"/>
                </a:solidFill>
                <a:latin typeface="Arial"/>
                <a:cs typeface="Arial"/>
              </a:rPr>
              <a:t>the</a:t>
            </a:r>
            <a:r>
              <a:rPr sz="1900" b="1" spc="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45" dirty="0">
                <a:solidFill>
                  <a:srgbClr val="2A485E"/>
                </a:solidFill>
                <a:latin typeface="Arial"/>
                <a:cs typeface="Arial"/>
              </a:rPr>
              <a:t>dataset</a:t>
            </a:r>
            <a:r>
              <a:rPr sz="1900" b="1" spc="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for</a:t>
            </a:r>
            <a:r>
              <a:rPr sz="1900" b="1" spc="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analysis,</a:t>
            </a:r>
            <a:r>
              <a:rPr sz="1900" b="1" spc="-6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I</a:t>
            </a:r>
            <a:r>
              <a:rPr sz="1900" b="1" spc="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carried</a:t>
            </a:r>
            <a:r>
              <a:rPr sz="1900" b="1" spc="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out</a:t>
            </a:r>
            <a:r>
              <a:rPr sz="1900" b="1" spc="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</a:t>
            </a:r>
            <a:r>
              <a:rPr sz="1900" b="1" spc="2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series</a:t>
            </a:r>
            <a:r>
              <a:rPr sz="1900" b="1" spc="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of</a:t>
            </a:r>
            <a:r>
              <a:rPr sz="1900" b="1" spc="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data</a:t>
            </a:r>
            <a:r>
              <a:rPr sz="1900" b="1" spc="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cleaning</a:t>
            </a:r>
            <a:r>
              <a:rPr sz="1900" b="1" spc="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steps</a:t>
            </a:r>
            <a:r>
              <a:rPr sz="1900" b="1" spc="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using</a:t>
            </a:r>
            <a:r>
              <a:rPr sz="1900" b="1" spc="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Power</a:t>
            </a:r>
            <a:r>
              <a:rPr sz="1900" b="1" spc="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Query: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900">
              <a:latin typeface="Arial"/>
              <a:cs typeface="Arial"/>
            </a:endParaRPr>
          </a:p>
          <a:p>
            <a:pPr marL="422275" indent="-228600">
              <a:lnSpc>
                <a:spcPct val="100000"/>
              </a:lnSpc>
              <a:spcBef>
                <a:spcPts val="5"/>
              </a:spcBef>
              <a:buFont typeface="Trebuchet MS"/>
              <a:buAutoNum type="arabicPeriod"/>
              <a:tabLst>
                <a:tab pos="422275" algn="l"/>
              </a:tabLst>
            </a:pP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Name</a:t>
            </a: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Column:</a:t>
            </a:r>
            <a:r>
              <a:rPr sz="1900" b="1" spc="10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began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by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replacing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any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blank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entries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5" dirty="0">
                <a:solidFill>
                  <a:srgbClr val="2A485E"/>
                </a:solidFill>
                <a:latin typeface="Trebuchet MS"/>
                <a:cs typeface="Trebuchet MS"/>
              </a:rPr>
              <a:t>Name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column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with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phrase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50" dirty="0">
                <a:solidFill>
                  <a:srgbClr val="2A485E"/>
                </a:solidFill>
                <a:latin typeface="Trebuchet MS"/>
                <a:cs typeface="Trebuchet MS"/>
              </a:rPr>
              <a:t>"No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Information"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handle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missing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20" dirty="0">
                <a:solidFill>
                  <a:srgbClr val="2A485E"/>
                </a:solidFill>
                <a:latin typeface="Trebuchet MS"/>
                <a:cs typeface="Trebuchet MS"/>
              </a:rPr>
              <a:t>data.</a:t>
            </a:r>
            <a:endParaRPr sz="1900">
              <a:latin typeface="Trebuchet MS"/>
              <a:cs typeface="Trebuchet MS"/>
            </a:endParaRPr>
          </a:p>
          <a:p>
            <a:pPr marL="422275" indent="-236220">
              <a:lnSpc>
                <a:spcPct val="100000"/>
              </a:lnSpc>
              <a:spcBef>
                <a:spcPts val="345"/>
              </a:spcBef>
              <a:buFont typeface="Trebuchet MS"/>
              <a:buAutoNum type="arabicPeriod"/>
              <a:tabLst>
                <a:tab pos="422275" algn="l"/>
              </a:tabLst>
            </a:pP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Age</a:t>
            </a:r>
            <a:r>
              <a:rPr sz="1900" b="1" spc="-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Column:</a:t>
            </a:r>
            <a:r>
              <a:rPr sz="1900" b="1" spc="9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Underscores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45" dirty="0">
                <a:solidFill>
                  <a:srgbClr val="2A485E"/>
                </a:solidFill>
                <a:latin typeface="Trebuchet MS"/>
                <a:cs typeface="Trebuchet MS"/>
              </a:rPr>
              <a:t>(_)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were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 removed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data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type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30" dirty="0">
                <a:solidFill>
                  <a:srgbClr val="2A485E"/>
                </a:solidFill>
                <a:latin typeface="Trebuchet MS"/>
                <a:cs typeface="Trebuchet MS"/>
              </a:rPr>
              <a:t>was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converted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whole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numbers.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then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created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custom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column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handle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outliers</a:t>
            </a:r>
            <a:endParaRPr sz="1900">
              <a:latin typeface="Trebuchet MS"/>
              <a:cs typeface="Trebuchet MS"/>
            </a:endParaRPr>
          </a:p>
          <a:p>
            <a:pPr marL="422275">
              <a:lnSpc>
                <a:spcPct val="100000"/>
              </a:lnSpc>
              <a:spcBef>
                <a:spcPts val="345"/>
              </a:spcBef>
            </a:pPr>
            <a:r>
              <a:rPr sz="1900" spc="484" dirty="0">
                <a:solidFill>
                  <a:srgbClr val="2A485E"/>
                </a:solidFill>
                <a:latin typeface="Trebuchet MS"/>
                <a:cs typeface="Trebuchet MS"/>
              </a:rPr>
              <a:t>—</a:t>
            </a:r>
            <a:r>
              <a:rPr sz="1900" spc="130" dirty="0">
                <a:solidFill>
                  <a:srgbClr val="2A485E"/>
                </a:solidFill>
                <a:latin typeface="Trebuchet MS"/>
                <a:cs typeface="Trebuchet MS"/>
              </a:rPr>
              <a:t>ages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below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12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or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above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60" dirty="0">
                <a:solidFill>
                  <a:srgbClr val="2A485E"/>
                </a:solidFill>
                <a:latin typeface="Trebuchet MS"/>
                <a:cs typeface="Trebuchet MS"/>
              </a:rPr>
              <a:t>95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were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replaced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with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median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age.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original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column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30" dirty="0">
                <a:solidFill>
                  <a:srgbClr val="2A485E"/>
                </a:solidFill>
                <a:latin typeface="Trebuchet MS"/>
                <a:cs typeface="Trebuchet MS"/>
              </a:rPr>
              <a:t>was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dropped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new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one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renamed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2A485E"/>
                </a:solidFill>
                <a:latin typeface="Trebuchet MS"/>
                <a:cs typeface="Trebuchet MS"/>
              </a:rPr>
              <a:t>Age.</a:t>
            </a:r>
            <a:endParaRPr sz="1900">
              <a:latin typeface="Trebuchet MS"/>
              <a:cs typeface="Trebuchet MS"/>
            </a:endParaRPr>
          </a:p>
          <a:p>
            <a:pPr marL="422275" indent="-243840">
              <a:lnSpc>
                <a:spcPct val="100000"/>
              </a:lnSpc>
              <a:spcBef>
                <a:spcPts val="345"/>
              </a:spcBef>
              <a:buFont typeface="Trebuchet MS"/>
              <a:buAutoNum type="arabicPeriod" startAt="3"/>
              <a:tabLst>
                <a:tab pos="422275" algn="l"/>
              </a:tabLst>
            </a:pP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SSN</a:t>
            </a:r>
            <a:r>
              <a:rPr sz="1900" b="1" spc="-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Column:</a:t>
            </a:r>
            <a:r>
              <a:rPr sz="1900" b="1" spc="7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Invalid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or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5" dirty="0">
                <a:solidFill>
                  <a:srgbClr val="2A485E"/>
                </a:solidFill>
                <a:latin typeface="Trebuchet MS"/>
                <a:cs typeface="Trebuchet MS"/>
              </a:rPr>
              <a:t>garbage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values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were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standardized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by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replacing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them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with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"Data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25" dirty="0">
                <a:solidFill>
                  <a:srgbClr val="2A485E"/>
                </a:solidFill>
                <a:latin typeface="Trebuchet MS"/>
                <a:cs typeface="Trebuchet MS"/>
              </a:rPr>
              <a:t>Missing"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for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clarity.</a:t>
            </a:r>
            <a:endParaRPr sz="1900">
              <a:latin typeface="Trebuchet MS"/>
              <a:cs typeface="Trebuchet MS"/>
            </a:endParaRPr>
          </a:p>
          <a:p>
            <a:pPr marL="422275" indent="-245110">
              <a:lnSpc>
                <a:spcPct val="100000"/>
              </a:lnSpc>
              <a:spcBef>
                <a:spcPts val="345"/>
              </a:spcBef>
              <a:buFont typeface="Trebuchet MS"/>
              <a:buAutoNum type="arabicPeriod" startAt="3"/>
              <a:tabLst>
                <a:tab pos="422275" algn="l"/>
              </a:tabLst>
            </a:pP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Annual</a:t>
            </a:r>
            <a:r>
              <a:rPr sz="1900" b="1" spc="-2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Income:</a:t>
            </a:r>
            <a:r>
              <a:rPr sz="1900" b="1" spc="8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Similar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age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column,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underscores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were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removed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data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type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30" dirty="0">
                <a:solidFill>
                  <a:srgbClr val="2A485E"/>
                </a:solidFill>
                <a:latin typeface="Trebuchet MS"/>
                <a:cs typeface="Trebuchet MS"/>
              </a:rPr>
              <a:t>was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set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whole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number.</a:t>
            </a:r>
            <a:endParaRPr sz="1900">
              <a:latin typeface="Trebuchet MS"/>
              <a:cs typeface="Trebuchet MS"/>
            </a:endParaRPr>
          </a:p>
          <a:p>
            <a:pPr marL="422275" marR="790575" indent="-237490">
              <a:lnSpc>
                <a:spcPct val="115100"/>
              </a:lnSpc>
              <a:buFont typeface="Trebuchet MS"/>
              <a:buAutoNum type="arabicPeriod" startAt="3"/>
              <a:tabLst>
                <a:tab pos="422275" algn="l"/>
              </a:tabLst>
            </a:pPr>
            <a:r>
              <a:rPr sz="1900" b="1" spc="45" dirty="0">
                <a:solidFill>
                  <a:srgbClr val="2A485E"/>
                </a:solidFill>
                <a:latin typeface="Arial"/>
                <a:cs typeface="Arial"/>
              </a:rPr>
              <a:t>Monthly</a:t>
            </a: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Salary</a:t>
            </a: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Calculation:</a:t>
            </a:r>
            <a:r>
              <a:rPr sz="1900" b="1" spc="10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introduced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new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column,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monthly_in_hand_salary,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calculated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by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deducting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30" dirty="0">
                <a:solidFill>
                  <a:srgbClr val="2A485E"/>
                </a:solidFill>
                <a:latin typeface="Trebuchet MS"/>
                <a:cs typeface="Trebuchet MS"/>
              </a:rPr>
              <a:t>10%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tax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from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annual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income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and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dividing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result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by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12.</a:t>
            </a:r>
            <a:endParaRPr sz="1900">
              <a:latin typeface="Trebuchet MS"/>
              <a:cs typeface="Trebuchet MS"/>
            </a:endParaRPr>
          </a:p>
          <a:p>
            <a:pPr marL="422275" indent="-240665">
              <a:lnSpc>
                <a:spcPct val="100000"/>
              </a:lnSpc>
              <a:spcBef>
                <a:spcPts val="345"/>
              </a:spcBef>
              <a:buFont typeface="Trebuchet MS"/>
              <a:buAutoNum type="arabicPeriod" startAt="3"/>
              <a:tabLst>
                <a:tab pos="422275" algn="l"/>
              </a:tabLst>
            </a:pP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Bank</a:t>
            </a:r>
            <a:r>
              <a:rPr sz="1900" b="1" spc="-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Accounts:</a:t>
            </a:r>
            <a:r>
              <a:rPr sz="1900" b="1" spc="-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address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any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unrealistic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values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Num_Bank_Accounts,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replaced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values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outside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0–10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range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with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column’s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median.</a:t>
            </a:r>
            <a:endParaRPr sz="1900">
              <a:latin typeface="Trebuchet MS"/>
              <a:cs typeface="Trebuchet MS"/>
            </a:endParaRPr>
          </a:p>
          <a:p>
            <a:pPr marL="422275" indent="-228600">
              <a:lnSpc>
                <a:spcPct val="100000"/>
              </a:lnSpc>
              <a:spcBef>
                <a:spcPts val="345"/>
              </a:spcBef>
              <a:buFont typeface="Trebuchet MS"/>
              <a:buAutoNum type="arabicPeriod" startAt="3"/>
              <a:tabLst>
                <a:tab pos="422275" algn="l"/>
              </a:tabLst>
            </a:pP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Credit</a:t>
            </a:r>
            <a:r>
              <a:rPr sz="1900" b="1" spc="-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Cards:</a:t>
            </a:r>
            <a:r>
              <a:rPr sz="1900" b="1" spc="11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Likewise,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for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Num_Credit_Card,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 values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equal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or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above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40" dirty="0">
                <a:solidFill>
                  <a:srgbClr val="2A485E"/>
                </a:solidFill>
                <a:latin typeface="Trebuchet MS"/>
                <a:cs typeface="Trebuchet MS"/>
              </a:rPr>
              <a:t>25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were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considered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outliers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replaced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with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median.</a:t>
            </a:r>
            <a:endParaRPr sz="1900">
              <a:latin typeface="Trebuchet MS"/>
              <a:cs typeface="Trebuchet MS"/>
            </a:endParaRPr>
          </a:p>
          <a:p>
            <a:pPr marL="421640" indent="-238760">
              <a:lnSpc>
                <a:spcPct val="100000"/>
              </a:lnSpc>
              <a:spcBef>
                <a:spcPts val="345"/>
              </a:spcBef>
              <a:buFont typeface="Trebuchet MS"/>
              <a:buAutoNum type="arabicPeriod" startAt="3"/>
              <a:tabLst>
                <a:tab pos="421640" algn="l"/>
              </a:tabLst>
            </a:pP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Interest</a:t>
            </a:r>
            <a:r>
              <a:rPr sz="1900" b="1" spc="-2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Rate:</a:t>
            </a:r>
            <a:r>
              <a:rPr sz="1900" b="1" spc="8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spc="95" dirty="0">
                <a:solidFill>
                  <a:srgbClr val="2A485E"/>
                </a:solidFill>
                <a:latin typeface="Trebuchet MS"/>
                <a:cs typeface="Trebuchet MS"/>
              </a:rPr>
              <a:t>Any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value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exceeding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200" dirty="0">
                <a:solidFill>
                  <a:srgbClr val="2A485E"/>
                </a:solidFill>
                <a:latin typeface="Trebuchet MS"/>
                <a:cs typeface="Trebuchet MS"/>
              </a:rPr>
              <a:t>34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30" dirty="0">
                <a:solidFill>
                  <a:srgbClr val="2A485E"/>
                </a:solidFill>
                <a:latin typeface="Trebuchet MS"/>
                <a:cs typeface="Trebuchet MS"/>
              </a:rPr>
              <a:t>was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treated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40" dirty="0">
                <a:solidFill>
                  <a:srgbClr val="2A485E"/>
                </a:solidFill>
                <a:latin typeface="Trebuchet MS"/>
                <a:cs typeface="Trebuchet MS"/>
              </a:rPr>
              <a:t>as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invalid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substituted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with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median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interest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rate.</a:t>
            </a:r>
            <a:endParaRPr sz="1900">
              <a:latin typeface="Trebuchet MS"/>
              <a:cs typeface="Trebuchet MS"/>
            </a:endParaRPr>
          </a:p>
          <a:p>
            <a:pPr marL="422275" marR="5080" indent="-241300">
              <a:lnSpc>
                <a:spcPct val="115100"/>
              </a:lnSpc>
              <a:buFont typeface="Trebuchet MS"/>
              <a:buAutoNum type="arabicPeriod" startAt="3"/>
              <a:tabLst>
                <a:tab pos="422275" algn="l"/>
              </a:tabLst>
            </a:pP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Number</a:t>
            </a:r>
            <a:r>
              <a:rPr sz="1900" b="1" spc="-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of</a:t>
            </a:r>
            <a:r>
              <a:rPr sz="1900" b="1" spc="-4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Loans:</a:t>
            </a:r>
            <a:r>
              <a:rPr sz="1900" b="1" spc="6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extracted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number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of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loans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by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splitting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Type_of_Loan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field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5" dirty="0">
                <a:solidFill>
                  <a:srgbClr val="2A485E"/>
                </a:solidFill>
                <a:latin typeface="Trebuchet MS"/>
                <a:cs typeface="Trebuchet MS"/>
              </a:rPr>
              <a:t>using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comma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delimiter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counting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resulting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items.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If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the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field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30" dirty="0">
                <a:solidFill>
                  <a:srgbClr val="2A485E"/>
                </a:solidFill>
                <a:latin typeface="Trebuchet MS"/>
                <a:cs typeface="Trebuchet MS"/>
              </a:rPr>
              <a:t>was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empty,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count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30" dirty="0">
                <a:solidFill>
                  <a:srgbClr val="2A485E"/>
                </a:solidFill>
                <a:latin typeface="Trebuchet MS"/>
                <a:cs typeface="Trebuchet MS"/>
              </a:rPr>
              <a:t>was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set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 0.</a:t>
            </a:r>
            <a:endParaRPr sz="1900">
              <a:latin typeface="Trebuchet MS"/>
              <a:cs typeface="Trebuchet MS"/>
            </a:endParaRPr>
          </a:p>
          <a:p>
            <a:pPr marL="421005" marR="751840" indent="-355600">
              <a:lnSpc>
                <a:spcPct val="115100"/>
              </a:lnSpc>
              <a:buFont typeface="Trebuchet MS"/>
              <a:buAutoNum type="arabicPeriod" startAt="3"/>
              <a:tabLst>
                <a:tab pos="422275" algn="l"/>
              </a:tabLst>
            </a:pP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Credit</a:t>
            </a:r>
            <a:r>
              <a:rPr sz="1900" b="1" spc="-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Limit</a:t>
            </a:r>
            <a:r>
              <a:rPr sz="1900" b="1" spc="-1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-105" dirty="0">
                <a:solidFill>
                  <a:srgbClr val="2A485E"/>
                </a:solidFill>
                <a:latin typeface="Arial"/>
                <a:cs typeface="Arial"/>
              </a:rPr>
              <a:t>&amp;</a:t>
            </a:r>
            <a:r>
              <a:rPr sz="1900" b="1" spc="-2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45" dirty="0">
                <a:solidFill>
                  <a:srgbClr val="2A485E"/>
                </a:solidFill>
                <a:latin typeface="Arial"/>
                <a:cs typeface="Arial"/>
              </a:rPr>
              <a:t>Monthly</a:t>
            </a:r>
            <a:r>
              <a:rPr sz="1900" b="1" spc="-1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Investment:</a:t>
            </a:r>
            <a:r>
              <a:rPr sz="1900" b="1" spc="9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cleaned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Changed_Credit_Limit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Amount_Invested_Monthly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columns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by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removing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underscores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and 	converting</a:t>
            </a:r>
            <a:r>
              <a:rPr sz="1900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values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whole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2A485E"/>
                </a:solidFill>
                <a:latin typeface="Trebuchet MS"/>
                <a:cs typeface="Trebuchet MS"/>
              </a:rPr>
              <a:t>numbers.</a:t>
            </a:r>
            <a:endParaRPr sz="1900">
              <a:latin typeface="Trebuchet MS"/>
              <a:cs typeface="Trebuchet MS"/>
            </a:endParaRPr>
          </a:p>
          <a:p>
            <a:pPr marL="421005" marR="135255" indent="-355600">
              <a:lnSpc>
                <a:spcPct val="115100"/>
              </a:lnSpc>
              <a:buFont typeface="Trebuchet MS"/>
              <a:buAutoNum type="arabicPeriod" startAt="3"/>
              <a:tabLst>
                <a:tab pos="422275" algn="l"/>
              </a:tabLst>
            </a:pP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Credit</a:t>
            </a:r>
            <a:r>
              <a:rPr sz="1900" b="1" spc="-5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History</a:t>
            </a:r>
            <a:r>
              <a:rPr sz="1900" b="1" spc="-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Age:</a:t>
            </a:r>
            <a:r>
              <a:rPr sz="1900" b="1" spc="6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spc="155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new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column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30" dirty="0">
                <a:solidFill>
                  <a:srgbClr val="2A485E"/>
                </a:solidFill>
                <a:latin typeface="Trebuchet MS"/>
                <a:cs typeface="Trebuchet MS"/>
              </a:rPr>
              <a:t>was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created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convert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credit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history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from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text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45" dirty="0">
                <a:solidFill>
                  <a:srgbClr val="2A485E"/>
                </a:solidFill>
                <a:latin typeface="Trebuchet MS"/>
                <a:cs typeface="Trebuchet MS"/>
              </a:rPr>
              <a:t>(e.g.,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40" dirty="0">
                <a:solidFill>
                  <a:srgbClr val="2A485E"/>
                </a:solidFill>
                <a:latin typeface="Trebuchet MS"/>
                <a:cs typeface="Trebuchet MS"/>
              </a:rPr>
              <a:t>"2</a:t>
            </a:r>
            <a:r>
              <a:rPr sz="1900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Years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50" dirty="0">
                <a:solidFill>
                  <a:srgbClr val="2A485E"/>
                </a:solidFill>
                <a:latin typeface="Trebuchet MS"/>
                <a:cs typeface="Trebuchet MS"/>
              </a:rPr>
              <a:t>5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14" dirty="0">
                <a:solidFill>
                  <a:srgbClr val="2A485E"/>
                </a:solidFill>
                <a:latin typeface="Trebuchet MS"/>
                <a:cs typeface="Trebuchet MS"/>
              </a:rPr>
              <a:t>Months")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total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months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for</a:t>
            </a:r>
            <a:r>
              <a:rPr sz="1900" spc="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consistency 	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900" spc="-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analysis.</a:t>
            </a:r>
            <a:endParaRPr sz="1900">
              <a:latin typeface="Trebuchet MS"/>
              <a:cs typeface="Trebuchet MS"/>
            </a:endParaRPr>
          </a:p>
          <a:p>
            <a:pPr marL="420370" marR="982344" indent="-355600">
              <a:lnSpc>
                <a:spcPct val="115100"/>
              </a:lnSpc>
              <a:buFont typeface="Trebuchet MS"/>
              <a:buAutoNum type="arabicPeriod" startAt="3"/>
              <a:tabLst>
                <a:tab pos="422275" algn="l"/>
              </a:tabLst>
            </a:pP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Age</a:t>
            </a:r>
            <a:r>
              <a:rPr sz="1900" b="1" spc="-4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2A485E"/>
                </a:solidFill>
                <a:latin typeface="Arial"/>
                <a:cs typeface="Arial"/>
              </a:rPr>
              <a:t>Binning:</a:t>
            </a:r>
            <a:r>
              <a:rPr sz="1900" b="1" spc="7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2A485E"/>
                </a:solidFill>
                <a:latin typeface="Trebuchet MS"/>
                <a:cs typeface="Trebuchet MS"/>
              </a:rPr>
              <a:t>Finally,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created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conditional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column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categorize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customers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into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105" dirty="0">
                <a:solidFill>
                  <a:srgbClr val="2A485E"/>
                </a:solidFill>
                <a:latin typeface="Trebuchet MS"/>
                <a:cs typeface="Trebuchet MS"/>
              </a:rPr>
              <a:t>age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bins,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making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50" dirty="0">
                <a:solidFill>
                  <a:srgbClr val="2A485E"/>
                </a:solidFill>
                <a:latin typeface="Trebuchet MS"/>
                <a:cs typeface="Trebuchet MS"/>
              </a:rPr>
              <a:t>it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easier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group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900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2A485E"/>
                </a:solidFill>
                <a:latin typeface="Trebuchet MS"/>
                <a:cs typeface="Trebuchet MS"/>
              </a:rPr>
              <a:t>analyze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data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by</a:t>
            </a:r>
            <a:r>
              <a:rPr sz="1900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A485E"/>
                </a:solidFill>
                <a:latin typeface="Trebuchet MS"/>
                <a:cs typeface="Trebuchet MS"/>
              </a:rPr>
              <a:t>age 	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segments.</a:t>
            </a:r>
            <a:endParaRPr sz="1900">
              <a:latin typeface="Trebuchet MS"/>
              <a:cs typeface="Trebuchet MS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50398" y="143460"/>
            <a:ext cx="3209924" cy="143827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3514455" y="729932"/>
            <a:ext cx="398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060" algn="l"/>
                <a:tab pos="3968750" algn="l"/>
              </a:tabLst>
            </a:pP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FINANCIAL</a:t>
            </a:r>
            <a:r>
              <a:rPr sz="2400" b="1" u="heavy" spc="-9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ANALYTICS</a:t>
            </a: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2341" rIns="0" bIns="0" rtlCol="0">
            <a:spAutoFit/>
          </a:bodyPr>
          <a:lstStyle/>
          <a:p>
            <a:pPr marL="205104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PROBLEM</a:t>
            </a:r>
            <a:r>
              <a:rPr spc="65" dirty="0"/>
              <a:t> </a:t>
            </a:r>
            <a:r>
              <a:rPr dirty="0"/>
              <a:t>STATEMENT</a:t>
            </a:r>
            <a:r>
              <a:rPr spc="65" dirty="0"/>
              <a:t> </a:t>
            </a:r>
            <a:r>
              <a:rPr spc="155" dirty="0"/>
              <a:t>2</a:t>
            </a:r>
          </a:p>
        </p:txBody>
      </p:sp>
      <p:sp>
        <p:nvSpPr>
          <p:cNvPr id="3" name="object 3"/>
          <p:cNvSpPr/>
          <p:nvPr/>
        </p:nvSpPr>
        <p:spPr>
          <a:xfrm>
            <a:off x="16057795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7"/>
                </a:lnTo>
                <a:lnTo>
                  <a:pt x="25941" y="0"/>
                </a:lnTo>
                <a:lnTo>
                  <a:pt x="33870" y="1"/>
                </a:lnTo>
                <a:lnTo>
                  <a:pt x="59799" y="29894"/>
                </a:lnTo>
                <a:lnTo>
                  <a:pt x="59800" y="33859"/>
                </a:lnTo>
                <a:lnTo>
                  <a:pt x="59042" y="37674"/>
                </a:lnTo>
                <a:lnTo>
                  <a:pt x="25936" y="59800"/>
                </a:lnTo>
                <a:lnTo>
                  <a:pt x="22122" y="59042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286105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7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14429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4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42731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71041" y="9258332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7"/>
                </a:moveTo>
                <a:lnTo>
                  <a:pt x="22120" y="758"/>
                </a:lnTo>
                <a:lnTo>
                  <a:pt x="25935" y="0"/>
                </a:lnTo>
                <a:lnTo>
                  <a:pt x="33864" y="0"/>
                </a:lnTo>
                <a:lnTo>
                  <a:pt x="59799" y="29893"/>
                </a:lnTo>
                <a:lnTo>
                  <a:pt x="59800" y="33858"/>
                </a:lnTo>
                <a:lnTo>
                  <a:pt x="59042" y="37672"/>
                </a:lnTo>
                <a:lnTo>
                  <a:pt x="25939" y="59800"/>
                </a:lnTo>
                <a:lnTo>
                  <a:pt x="22125" y="59041"/>
                </a:lnTo>
                <a:lnTo>
                  <a:pt x="0" y="3386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99351" y="925833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0"/>
                </a:moveTo>
                <a:lnTo>
                  <a:pt x="22133" y="757"/>
                </a:lnTo>
                <a:lnTo>
                  <a:pt x="25948" y="0"/>
                </a:lnTo>
                <a:lnTo>
                  <a:pt x="33877" y="3"/>
                </a:lnTo>
                <a:lnTo>
                  <a:pt x="59800" y="29894"/>
                </a:lnTo>
                <a:lnTo>
                  <a:pt x="59801" y="33860"/>
                </a:lnTo>
                <a:lnTo>
                  <a:pt x="59043" y="37675"/>
                </a:lnTo>
                <a:lnTo>
                  <a:pt x="33866" y="59801"/>
                </a:lnTo>
                <a:lnTo>
                  <a:pt x="25935" y="59801"/>
                </a:lnTo>
                <a:lnTo>
                  <a:pt x="0" y="3386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57795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3"/>
                </a:moveTo>
                <a:lnTo>
                  <a:pt x="22126" y="758"/>
                </a:lnTo>
                <a:lnTo>
                  <a:pt x="25941" y="0"/>
                </a:lnTo>
                <a:lnTo>
                  <a:pt x="33870" y="0"/>
                </a:lnTo>
                <a:lnTo>
                  <a:pt x="59799" y="25930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6" y="59800"/>
                </a:lnTo>
                <a:lnTo>
                  <a:pt x="22122" y="59042"/>
                </a:lnTo>
                <a:lnTo>
                  <a:pt x="758" y="37678"/>
                </a:lnTo>
                <a:lnTo>
                  <a:pt x="0" y="3386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286105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1" y="33873"/>
                </a:moveTo>
                <a:lnTo>
                  <a:pt x="22126" y="758"/>
                </a:lnTo>
                <a:lnTo>
                  <a:pt x="25941" y="0"/>
                </a:lnTo>
                <a:lnTo>
                  <a:pt x="33869" y="0"/>
                </a:lnTo>
                <a:lnTo>
                  <a:pt x="59800" y="29867"/>
                </a:lnTo>
                <a:lnTo>
                  <a:pt x="59804" y="33833"/>
                </a:lnTo>
                <a:lnTo>
                  <a:pt x="25954" y="59803"/>
                </a:lnTo>
                <a:lnTo>
                  <a:pt x="22138" y="59046"/>
                </a:lnTo>
                <a:lnTo>
                  <a:pt x="761" y="37688"/>
                </a:lnTo>
                <a:lnTo>
                  <a:pt x="1" y="3387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514429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42731" y="945518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8"/>
                </a:moveTo>
                <a:lnTo>
                  <a:pt x="22120" y="759"/>
                </a:lnTo>
                <a:lnTo>
                  <a:pt x="33864" y="0"/>
                </a:lnTo>
                <a:lnTo>
                  <a:pt x="37678" y="757"/>
                </a:lnTo>
                <a:lnTo>
                  <a:pt x="59799" y="25929"/>
                </a:lnTo>
                <a:lnTo>
                  <a:pt x="59799" y="29894"/>
                </a:lnTo>
                <a:lnTo>
                  <a:pt x="59800" y="33859"/>
                </a:lnTo>
                <a:lnTo>
                  <a:pt x="25939" y="59801"/>
                </a:lnTo>
                <a:lnTo>
                  <a:pt x="22125" y="59042"/>
                </a:lnTo>
                <a:lnTo>
                  <a:pt x="759" y="37682"/>
                </a:lnTo>
                <a:lnTo>
                  <a:pt x="0" y="33868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971041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2" y="33877"/>
                </a:moveTo>
                <a:lnTo>
                  <a:pt x="22120" y="759"/>
                </a:lnTo>
                <a:lnTo>
                  <a:pt x="33863" y="0"/>
                </a:lnTo>
                <a:lnTo>
                  <a:pt x="37675" y="756"/>
                </a:lnTo>
                <a:lnTo>
                  <a:pt x="59801" y="29867"/>
                </a:lnTo>
                <a:lnTo>
                  <a:pt x="59805" y="33833"/>
                </a:lnTo>
                <a:lnTo>
                  <a:pt x="25957" y="59803"/>
                </a:lnTo>
                <a:lnTo>
                  <a:pt x="22142" y="59047"/>
                </a:lnTo>
                <a:lnTo>
                  <a:pt x="763" y="37692"/>
                </a:lnTo>
                <a:lnTo>
                  <a:pt x="2" y="3387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199351" y="9455215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70"/>
                </a:moveTo>
                <a:lnTo>
                  <a:pt x="22131" y="757"/>
                </a:lnTo>
                <a:lnTo>
                  <a:pt x="25947" y="0"/>
                </a:lnTo>
                <a:lnTo>
                  <a:pt x="33874" y="2"/>
                </a:lnTo>
                <a:lnTo>
                  <a:pt x="59799" y="29868"/>
                </a:lnTo>
                <a:lnTo>
                  <a:pt x="59804" y="33834"/>
                </a:lnTo>
                <a:lnTo>
                  <a:pt x="25951" y="59803"/>
                </a:lnTo>
                <a:lnTo>
                  <a:pt x="22135" y="59046"/>
                </a:lnTo>
                <a:lnTo>
                  <a:pt x="760" y="37685"/>
                </a:lnTo>
                <a:lnTo>
                  <a:pt x="0" y="3387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57795" y="96520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1" y="0"/>
                </a:lnTo>
                <a:lnTo>
                  <a:pt x="33871" y="1"/>
                </a:lnTo>
                <a:lnTo>
                  <a:pt x="59800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3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286105" y="965204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1"/>
                </a:moveTo>
                <a:lnTo>
                  <a:pt x="22127" y="757"/>
                </a:lnTo>
                <a:lnTo>
                  <a:pt x="25942" y="0"/>
                </a:lnTo>
                <a:lnTo>
                  <a:pt x="33871" y="0"/>
                </a:lnTo>
                <a:lnTo>
                  <a:pt x="59801" y="25936"/>
                </a:lnTo>
                <a:lnTo>
                  <a:pt x="59800" y="29900"/>
                </a:lnTo>
                <a:lnTo>
                  <a:pt x="59800" y="33865"/>
                </a:lnTo>
                <a:lnTo>
                  <a:pt x="33863" y="59800"/>
                </a:lnTo>
                <a:lnTo>
                  <a:pt x="25932" y="59800"/>
                </a:lnTo>
                <a:lnTo>
                  <a:pt x="758" y="37675"/>
                </a:lnTo>
                <a:lnTo>
                  <a:pt x="0" y="33861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514429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42733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971043" y="9652041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64"/>
                </a:moveTo>
                <a:lnTo>
                  <a:pt x="0" y="25934"/>
                </a:lnTo>
                <a:lnTo>
                  <a:pt x="758" y="22120"/>
                </a:lnTo>
                <a:lnTo>
                  <a:pt x="25934" y="0"/>
                </a:lnTo>
                <a:lnTo>
                  <a:pt x="33864" y="0"/>
                </a:lnTo>
                <a:lnTo>
                  <a:pt x="59799" y="25934"/>
                </a:lnTo>
                <a:lnTo>
                  <a:pt x="59799" y="29899"/>
                </a:lnTo>
                <a:lnTo>
                  <a:pt x="59799" y="33864"/>
                </a:lnTo>
                <a:lnTo>
                  <a:pt x="33864" y="59799"/>
                </a:lnTo>
                <a:lnTo>
                  <a:pt x="25934" y="59799"/>
                </a:lnTo>
                <a:lnTo>
                  <a:pt x="758" y="37678"/>
                </a:lnTo>
                <a:lnTo>
                  <a:pt x="0" y="33864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199351" y="965203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0" y="33857"/>
                </a:moveTo>
                <a:lnTo>
                  <a:pt x="22134" y="757"/>
                </a:lnTo>
                <a:lnTo>
                  <a:pt x="25948" y="0"/>
                </a:lnTo>
                <a:lnTo>
                  <a:pt x="33878" y="3"/>
                </a:lnTo>
                <a:lnTo>
                  <a:pt x="59800" y="25937"/>
                </a:lnTo>
                <a:lnTo>
                  <a:pt x="59800" y="29901"/>
                </a:lnTo>
                <a:lnTo>
                  <a:pt x="59800" y="33866"/>
                </a:lnTo>
                <a:lnTo>
                  <a:pt x="33861" y="59801"/>
                </a:lnTo>
                <a:lnTo>
                  <a:pt x="25931" y="59800"/>
                </a:lnTo>
                <a:lnTo>
                  <a:pt x="757" y="37672"/>
                </a:lnTo>
                <a:lnTo>
                  <a:pt x="0" y="33857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111547"/>
            <a:ext cx="5823585" cy="1577975"/>
          </a:xfrm>
          <a:custGeom>
            <a:avLst/>
            <a:gdLst/>
            <a:ahLst/>
            <a:cxnLst/>
            <a:rect l="l" t="t" r="r" b="b"/>
            <a:pathLst>
              <a:path w="5823585" h="1577975">
                <a:moveTo>
                  <a:pt x="5334849" y="1577553"/>
                </a:moveTo>
                <a:lnTo>
                  <a:pt x="0" y="1577553"/>
                </a:lnTo>
                <a:lnTo>
                  <a:pt x="0" y="0"/>
                </a:lnTo>
                <a:lnTo>
                  <a:pt x="5334849" y="0"/>
                </a:lnTo>
                <a:lnTo>
                  <a:pt x="5823392" y="785154"/>
                </a:lnTo>
                <a:lnTo>
                  <a:pt x="5823392" y="792400"/>
                </a:lnTo>
                <a:lnTo>
                  <a:pt x="5334849" y="157755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4724" y="4315369"/>
            <a:ext cx="440055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0" marR="5080" indent="-870585">
              <a:lnSpc>
                <a:spcPct val="116399"/>
              </a:lnSpc>
              <a:spcBef>
                <a:spcPts val="100"/>
              </a:spcBef>
            </a:pPr>
            <a:r>
              <a:rPr sz="2900" b="1" dirty="0">
                <a:solidFill>
                  <a:srgbClr val="F2F7FD"/>
                </a:solidFill>
                <a:latin typeface="Arial"/>
                <a:cs typeface="Arial"/>
              </a:rPr>
              <a:t>SOLUTION</a:t>
            </a:r>
            <a:r>
              <a:rPr sz="2900" b="1" spc="-170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-30" dirty="0">
                <a:solidFill>
                  <a:srgbClr val="F2F7FD"/>
                </a:solidFill>
                <a:latin typeface="Arial"/>
                <a:cs typeface="Arial"/>
              </a:rPr>
              <a:t>OF</a:t>
            </a:r>
            <a:r>
              <a:rPr sz="2900" b="1" spc="-165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-55" dirty="0">
                <a:solidFill>
                  <a:srgbClr val="F2F7FD"/>
                </a:solidFill>
                <a:latin typeface="Arial"/>
                <a:cs typeface="Arial"/>
              </a:rPr>
              <a:t>PROBLEM </a:t>
            </a:r>
            <a:r>
              <a:rPr sz="2900" b="1" dirty="0">
                <a:solidFill>
                  <a:srgbClr val="F2F7FD"/>
                </a:solidFill>
                <a:latin typeface="Arial"/>
                <a:cs typeface="Arial"/>
              </a:rPr>
              <a:t>STATEMENT</a:t>
            </a:r>
            <a:r>
              <a:rPr sz="2900" b="1" spc="265" dirty="0">
                <a:solidFill>
                  <a:srgbClr val="F2F7FD"/>
                </a:solidFill>
                <a:latin typeface="Arial"/>
                <a:cs typeface="Arial"/>
              </a:rPr>
              <a:t> </a:t>
            </a:r>
            <a:r>
              <a:rPr sz="2900" b="1" spc="155" dirty="0">
                <a:solidFill>
                  <a:srgbClr val="F2F7FD"/>
                </a:solidFill>
                <a:latin typeface="Arial"/>
                <a:cs typeface="Arial"/>
              </a:rPr>
              <a:t>2</a:t>
            </a:r>
            <a:endParaRPr sz="2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514455" y="729932"/>
            <a:ext cx="398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060" algn="l"/>
                <a:tab pos="3968750" algn="l"/>
              </a:tabLst>
            </a:pP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FINANCIAL</a:t>
            </a:r>
            <a:r>
              <a:rPr sz="2400" b="1" u="heavy" spc="-9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0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ANALYTICS</a:t>
            </a:r>
            <a:r>
              <a:rPr sz="2400" b="1" u="heavy" dirty="0">
                <a:solidFill>
                  <a:srgbClr val="2A485E"/>
                </a:solidFill>
                <a:uFill>
                  <a:solidFill>
                    <a:srgbClr val="2A485E"/>
                  </a:solidFill>
                </a:uFill>
                <a:latin typeface="Arial"/>
                <a:cs typeface="Arial"/>
              </a:rPr>
              <a:t>	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9106" y="2259020"/>
            <a:ext cx="75204" cy="7520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9106" y="2597441"/>
            <a:ext cx="75204" cy="7520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9106" y="2935862"/>
            <a:ext cx="75204" cy="7520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9106" y="3274283"/>
            <a:ext cx="75204" cy="75204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2365125" y="6839216"/>
            <a:ext cx="1330325" cy="19050"/>
          </a:xfrm>
          <a:custGeom>
            <a:avLst/>
            <a:gdLst/>
            <a:ahLst/>
            <a:cxnLst/>
            <a:rect l="l" t="t" r="r" b="b"/>
            <a:pathLst>
              <a:path w="1330325" h="19050">
                <a:moveTo>
                  <a:pt x="1330225" y="19049"/>
                </a:moveTo>
                <a:lnTo>
                  <a:pt x="0" y="19049"/>
                </a:lnTo>
                <a:lnTo>
                  <a:pt x="0" y="0"/>
                </a:lnTo>
                <a:lnTo>
                  <a:pt x="1330225" y="0"/>
                </a:lnTo>
                <a:lnTo>
                  <a:pt x="1330225" y="19049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513354" y="1731037"/>
            <a:ext cx="4173220" cy="171767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34340" algn="ctr">
              <a:lnSpc>
                <a:spcPct val="100000"/>
              </a:lnSpc>
              <a:spcBef>
                <a:spcPts val="480"/>
              </a:spcBef>
            </a:pP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Show</a:t>
            </a:r>
            <a:r>
              <a:rPr sz="1900" b="1" spc="7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information’s</a:t>
            </a:r>
            <a:r>
              <a:rPr sz="1900" b="1" spc="7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-20" dirty="0">
                <a:solidFill>
                  <a:srgbClr val="2A485E"/>
                </a:solidFill>
                <a:latin typeface="Arial"/>
                <a:cs typeface="Arial"/>
              </a:rPr>
              <a:t>like</a:t>
            </a:r>
            <a:endParaRPr sz="1900">
              <a:latin typeface="Arial"/>
              <a:cs typeface="Arial"/>
            </a:endParaRPr>
          </a:p>
          <a:p>
            <a:pPr marL="12700" marR="1162685">
              <a:lnSpc>
                <a:spcPct val="116900"/>
              </a:lnSpc>
            </a:pP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Average</a:t>
            </a:r>
            <a:r>
              <a:rPr sz="1900" spc="-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Annual</a:t>
            </a:r>
            <a:r>
              <a:rPr sz="1900" spc="-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Income.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Average</a:t>
            </a:r>
            <a:r>
              <a:rPr sz="1900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0" dirty="0">
                <a:solidFill>
                  <a:srgbClr val="2A485E"/>
                </a:solidFill>
                <a:latin typeface="Trebuchet MS"/>
                <a:cs typeface="Trebuchet MS"/>
              </a:rPr>
              <a:t>Monthly</a:t>
            </a:r>
            <a:r>
              <a:rPr sz="1900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balance.</a:t>
            </a:r>
            <a:endParaRPr sz="1900">
              <a:latin typeface="Trebuchet MS"/>
              <a:cs typeface="Trebuchet MS"/>
            </a:endParaRPr>
          </a:p>
          <a:p>
            <a:pPr marL="12700" marR="5080">
              <a:lnSpc>
                <a:spcPct val="116900"/>
              </a:lnSpc>
            </a:pP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Average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2A485E"/>
                </a:solidFill>
                <a:latin typeface="Trebuchet MS"/>
                <a:cs typeface="Trebuchet MS"/>
              </a:rPr>
              <a:t>number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of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payment</a:t>
            </a:r>
            <a:r>
              <a:rPr sz="1900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delays.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Average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Credit</a:t>
            </a:r>
            <a:r>
              <a:rPr sz="1900" spc="1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Utilisation.</a:t>
            </a:r>
            <a:endParaRPr sz="1900">
              <a:latin typeface="Trebuchet MS"/>
              <a:cs typeface="Trebuchet MS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2194" y="7372616"/>
            <a:ext cx="76200" cy="7619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2194" y="7705991"/>
            <a:ext cx="76200" cy="7619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2194" y="8039366"/>
            <a:ext cx="76200" cy="7619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2194" y="8372741"/>
            <a:ext cx="76200" cy="76199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1098994" y="6188970"/>
            <a:ext cx="6635115" cy="235902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2A485E"/>
                </a:solidFill>
                <a:latin typeface="Trebuchet MS"/>
                <a:cs typeface="Trebuchet MS"/>
              </a:rPr>
              <a:t>answer</a:t>
            </a:r>
            <a:r>
              <a:rPr sz="1900" spc="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this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question,</a:t>
            </a:r>
            <a:endParaRPr sz="1900">
              <a:latin typeface="Trebuchet MS"/>
              <a:cs typeface="Trebuchet MS"/>
            </a:endParaRPr>
          </a:p>
          <a:p>
            <a:pPr marL="12700" marR="5080" indent="67310">
              <a:lnSpc>
                <a:spcPct val="115100"/>
              </a:lnSpc>
            </a:pP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 </a:t>
            </a:r>
            <a:r>
              <a:rPr sz="1900" spc="110" dirty="0">
                <a:solidFill>
                  <a:srgbClr val="2A485E"/>
                </a:solidFill>
                <a:latin typeface="Trebuchet MS"/>
                <a:cs typeface="Trebuchet MS"/>
              </a:rPr>
              <a:t>used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the</a:t>
            </a:r>
            <a:r>
              <a:rPr sz="1900" spc="-1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Card</a:t>
            </a:r>
            <a:r>
              <a:rPr sz="1900" b="1" spc="-5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visual</a:t>
            </a:r>
            <a:r>
              <a:rPr sz="1900" b="1" spc="-5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in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Power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2A485E"/>
                </a:solidFill>
                <a:latin typeface="Trebuchet MS"/>
                <a:cs typeface="Trebuchet MS"/>
              </a:rPr>
              <a:t>BI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to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A485E"/>
                </a:solidFill>
                <a:latin typeface="Trebuchet MS"/>
                <a:cs typeface="Trebuchet MS"/>
              </a:rPr>
              <a:t>display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 the</a:t>
            </a:r>
            <a:r>
              <a:rPr sz="1900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following </a:t>
            </a:r>
            <a:r>
              <a:rPr sz="1900" spc="60" dirty="0">
                <a:solidFill>
                  <a:srgbClr val="2A485E"/>
                </a:solidFill>
                <a:latin typeface="Trebuchet MS"/>
                <a:cs typeface="Trebuchet MS"/>
              </a:rPr>
              <a:t>key</a:t>
            </a:r>
            <a:r>
              <a:rPr sz="1900" spc="-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metrics:</a:t>
            </a:r>
            <a:endParaRPr sz="1900">
              <a:latin typeface="Trebuchet MS"/>
              <a:cs typeface="Trebuchet MS"/>
            </a:endParaRPr>
          </a:p>
          <a:p>
            <a:pPr marL="422275" marR="1784350">
              <a:lnSpc>
                <a:spcPct val="115100"/>
              </a:lnSpc>
            </a:pP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Average</a:t>
            </a:r>
            <a:r>
              <a:rPr sz="1900" b="1" spc="-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Annual</a:t>
            </a:r>
            <a:r>
              <a:rPr sz="1900" b="1" spc="-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Income:</a:t>
            </a:r>
            <a:r>
              <a:rPr sz="1900" b="1" spc="114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₹171.25K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Average</a:t>
            </a:r>
            <a:r>
              <a:rPr sz="1900" b="1" spc="-6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spc="45" dirty="0">
                <a:solidFill>
                  <a:srgbClr val="2A485E"/>
                </a:solidFill>
                <a:latin typeface="Arial"/>
                <a:cs typeface="Arial"/>
              </a:rPr>
              <a:t>Monthly</a:t>
            </a:r>
            <a:r>
              <a:rPr sz="1900" b="1" spc="-6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Balance:</a:t>
            </a:r>
            <a:r>
              <a:rPr sz="1900" b="1" spc="4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spc="70" dirty="0">
                <a:solidFill>
                  <a:srgbClr val="2A485E"/>
                </a:solidFill>
                <a:latin typeface="Trebuchet MS"/>
                <a:cs typeface="Trebuchet MS"/>
              </a:rPr>
              <a:t>₹394.70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Average</a:t>
            </a:r>
            <a:r>
              <a:rPr sz="1900" b="1" spc="-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Delay</a:t>
            </a:r>
            <a:r>
              <a:rPr sz="1900" b="1" spc="-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in</a:t>
            </a:r>
            <a:r>
              <a:rPr sz="1900" b="1" spc="-3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Payment:</a:t>
            </a:r>
            <a:r>
              <a:rPr sz="1900" b="1" spc="7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2A485E"/>
                </a:solidFill>
                <a:latin typeface="Trebuchet MS"/>
                <a:cs typeface="Trebuchet MS"/>
              </a:rPr>
              <a:t>21.02</a:t>
            </a:r>
            <a:r>
              <a:rPr sz="1900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900" spc="95" dirty="0">
                <a:solidFill>
                  <a:srgbClr val="2A485E"/>
                </a:solidFill>
                <a:latin typeface="Trebuchet MS"/>
                <a:cs typeface="Trebuchet MS"/>
              </a:rPr>
              <a:t>days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Average</a:t>
            </a:r>
            <a:r>
              <a:rPr sz="1900" b="1" spc="90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Credit</a:t>
            </a:r>
            <a:r>
              <a:rPr sz="1900" b="1" spc="9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A485E"/>
                </a:solidFill>
                <a:latin typeface="Arial"/>
                <a:cs typeface="Arial"/>
              </a:rPr>
              <a:t>Utilization:</a:t>
            </a:r>
            <a:r>
              <a:rPr sz="1900" b="1" spc="225" dirty="0">
                <a:solidFill>
                  <a:srgbClr val="2A485E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2A485E"/>
                </a:solidFill>
                <a:latin typeface="Trebuchet MS"/>
                <a:cs typeface="Trebuchet MS"/>
              </a:rPr>
              <a:t>32.17%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315188" y="4994073"/>
            <a:ext cx="9523095" cy="2131695"/>
            <a:chOff x="3315188" y="4994073"/>
            <a:chExt cx="9523095" cy="2131695"/>
          </a:xfrm>
        </p:grpSpPr>
        <p:sp>
          <p:nvSpPr>
            <p:cNvPr id="38" name="object 38"/>
            <p:cNvSpPr/>
            <p:nvPr/>
          </p:nvSpPr>
          <p:spPr>
            <a:xfrm>
              <a:off x="3334238" y="5273505"/>
              <a:ext cx="9361170" cy="1833245"/>
            </a:xfrm>
            <a:custGeom>
              <a:avLst/>
              <a:gdLst/>
              <a:ahLst/>
              <a:cxnLst/>
              <a:rect l="l" t="t" r="r" b="b"/>
              <a:pathLst>
                <a:path w="9361170" h="1833245">
                  <a:moveTo>
                    <a:pt x="0" y="1622155"/>
                  </a:moveTo>
                  <a:lnTo>
                    <a:pt x="0" y="1727622"/>
                  </a:lnTo>
                  <a:lnTo>
                    <a:pt x="2045" y="1748293"/>
                  </a:lnTo>
                  <a:lnTo>
                    <a:pt x="17719" y="1786134"/>
                  </a:lnTo>
                  <a:lnTo>
                    <a:pt x="46953" y="1815368"/>
                  </a:lnTo>
                  <a:lnTo>
                    <a:pt x="84794" y="1831043"/>
                  </a:lnTo>
                  <a:lnTo>
                    <a:pt x="105466" y="1833088"/>
                  </a:lnTo>
                  <a:lnTo>
                    <a:pt x="4526498" y="1833088"/>
                  </a:lnTo>
                  <a:lnTo>
                    <a:pt x="4572569" y="1828443"/>
                  </a:lnTo>
                  <a:lnTo>
                    <a:pt x="4615479" y="1815123"/>
                  </a:lnTo>
                  <a:lnTo>
                    <a:pt x="4654310" y="1794046"/>
                  </a:lnTo>
                  <a:lnTo>
                    <a:pt x="4688142" y="1766132"/>
                  </a:lnTo>
                  <a:lnTo>
                    <a:pt x="4716056" y="1732300"/>
                  </a:lnTo>
                  <a:lnTo>
                    <a:pt x="4737133" y="1693469"/>
                  </a:lnTo>
                  <a:lnTo>
                    <a:pt x="4750453" y="1650559"/>
                  </a:lnTo>
                  <a:lnTo>
                    <a:pt x="4755098" y="1604488"/>
                  </a:lnTo>
                  <a:lnTo>
                    <a:pt x="4755098" y="228599"/>
                  </a:lnTo>
                  <a:lnTo>
                    <a:pt x="4759742" y="182529"/>
                  </a:lnTo>
                  <a:lnTo>
                    <a:pt x="4773062" y="139618"/>
                  </a:lnTo>
                  <a:lnTo>
                    <a:pt x="4794139" y="100787"/>
                  </a:lnTo>
                  <a:lnTo>
                    <a:pt x="4822053" y="66955"/>
                  </a:lnTo>
                  <a:lnTo>
                    <a:pt x="4855885" y="39041"/>
                  </a:lnTo>
                  <a:lnTo>
                    <a:pt x="4894716" y="17964"/>
                  </a:lnTo>
                  <a:lnTo>
                    <a:pt x="4937627" y="4644"/>
                  </a:lnTo>
                  <a:lnTo>
                    <a:pt x="4983698" y="0"/>
                  </a:lnTo>
                  <a:lnTo>
                    <a:pt x="9361094" y="0"/>
                  </a:lnTo>
                </a:path>
              </a:pathLst>
            </a:custGeom>
            <a:ln w="38099">
              <a:solidFill>
                <a:srgbClr val="2A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348834" y="4994073"/>
              <a:ext cx="489584" cy="559435"/>
            </a:xfrm>
            <a:custGeom>
              <a:avLst/>
              <a:gdLst/>
              <a:ahLst/>
              <a:cxnLst/>
              <a:rect l="l" t="t" r="r" b="b"/>
              <a:pathLst>
                <a:path w="489584" h="559435">
                  <a:moveTo>
                    <a:pt x="0" y="558930"/>
                  </a:moveTo>
                  <a:lnTo>
                    <a:pt x="0" y="0"/>
                  </a:lnTo>
                  <a:lnTo>
                    <a:pt x="489064" y="279465"/>
                  </a:lnTo>
                  <a:lnTo>
                    <a:pt x="0" y="558930"/>
                  </a:lnTo>
                  <a:close/>
                </a:path>
              </a:pathLst>
            </a:custGeom>
            <a:solidFill>
              <a:srgbClr val="29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2A65BA10-1649-FE80-FDB7-E9FE6B580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0" y="1767066"/>
            <a:ext cx="2438086" cy="7238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2303</Words>
  <Application>Microsoft Office PowerPoint</Application>
  <PresentationFormat>Custom</PresentationFormat>
  <Paragraphs>152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Arial MT</vt:lpstr>
      <vt:lpstr>Calibri</vt:lpstr>
      <vt:lpstr>Cambria</vt:lpstr>
      <vt:lpstr>Trebuchet MS</vt:lpstr>
      <vt:lpstr>Office Theme</vt:lpstr>
      <vt:lpstr>Financial Data Analytics</vt:lpstr>
      <vt:lpstr>Table of Contents</vt:lpstr>
      <vt:lpstr>TOOLS USED</vt:lpstr>
      <vt:lpstr>PROBLEM STATEMENT 1</vt:lpstr>
      <vt:lpstr>SOLUTION OF PROBLEM STATEMENT 1</vt:lpstr>
      <vt:lpstr>SOLUTION OF PROBLEM STATEMENT 1</vt:lpstr>
      <vt:lpstr>SOLUTION OF PROBLEM STATEMENT 1</vt:lpstr>
      <vt:lpstr>CLEANING DATA</vt:lpstr>
      <vt:lpstr>PROBLEM STATEMENT 2</vt:lpstr>
      <vt:lpstr>PROBLEM STATEMENT 3</vt:lpstr>
      <vt:lpstr>PROBLEM STATEMENT 4</vt:lpstr>
      <vt:lpstr>PROBLEM STATEMENT 5</vt:lpstr>
      <vt:lpstr>PROBLEM STATEMENT 6</vt:lpstr>
      <vt:lpstr>PROBLEM STATEMENT 7</vt:lpstr>
      <vt:lpstr>PROBLEM STATEMENT 8</vt:lpstr>
      <vt:lpstr>PROBLEM STATEMENT 9</vt:lpstr>
      <vt:lpstr>PROBLEM STATEMENT 10</vt:lpstr>
      <vt:lpstr>PROBLEM STATEMENT 11</vt:lpstr>
      <vt:lpstr>PUBLISHING TO POWER BI SERVICES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 - AKSHAT SHARMA</dc:title>
  <dc:creator>Akshat Sharma</dc:creator>
  <cp:keywords>DAGnhkqb4kY,BAGIgp3W6bg,0</cp:keywords>
  <cp:lastModifiedBy>Uttam Mahato</cp:lastModifiedBy>
  <cp:revision>2</cp:revision>
  <dcterms:created xsi:type="dcterms:W3CDTF">2025-05-23T07:33:23Z</dcterms:created>
  <dcterms:modified xsi:type="dcterms:W3CDTF">2025-05-23T19:07:25Z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2025-05-21T00:00:00Z</vt:filetime>
  </property>
  <property fmtid="{D5CDD505-2E9C-101B-9397-08002B2CF9AE}" pid="3" name="Creator">
    <vt:lpwstr>Canva</vt:lpwstr>
  </property>
  <property fmtid="{D5CDD505-2E9C-101B-9397-08002B2CF9AE}" pid="4" name="LastSaved">
    <vt:filetime>2025-05-23T00:00:00Z</vt:filetime>
  </property>
  <property fmtid="{D5CDD505-2E9C-101B-9397-08002B2CF9AE}" pid="5" name="Producer">
    <vt:lpwstr>Canva</vt:lpwstr>
  </property>
  <property fmtid="{D5CDD505-2E9C-101B-9397-08002B2CF9AE}" pid="6" name="containsAiGeneratedContent">
    <vt:lpwstr>Yes</vt:lpwstr>
  </property>
</Properties>
</file>